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58" r:id="rId3"/>
    <p:sldId id="259" r:id="rId4"/>
    <p:sldId id="260" r:id="rId5"/>
    <p:sldId id="261" r:id="rId6"/>
    <p:sldId id="263" r:id="rId7"/>
    <p:sldId id="262" r:id="rId8"/>
    <p:sldId id="264" r:id="rId9"/>
    <p:sldId id="265" r:id="rId10"/>
    <p:sldId id="266" r:id="rId11"/>
    <p:sldId id="267" r:id="rId12"/>
    <p:sldId id="269" r:id="rId13"/>
    <p:sldId id="270" r:id="rId14"/>
    <p:sldId id="271" r:id="rId15"/>
    <p:sldId id="272" r:id="rId16"/>
    <p:sldId id="273" r:id="rId17"/>
    <p:sldId id="274" r:id="rId18"/>
  </p:sldIdLst>
  <p:sldSz cx="9144000" cy="6858000" type="screen4x3"/>
  <p:notesSz cx="6797675" cy="9926638"/>
  <p:custDataLst>
    <p:tags r:id="rId2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60"/>
  </p:normalViewPr>
  <p:slideViewPr>
    <p:cSldViewPr snapToGrid="0">
      <p:cViewPr varScale="1">
        <p:scale>
          <a:sx n="101" d="100"/>
          <a:sy n="101" d="100"/>
        </p:scale>
        <p:origin x="132" y="126"/>
      </p:cViewPr>
      <p:guideLst/>
    </p:cSldViewPr>
  </p:slideViewPr>
  <p:notesTextViewPr>
    <p:cViewPr>
      <p:scale>
        <a:sx n="1" d="1"/>
        <a:sy n="1" d="1"/>
      </p:scale>
      <p:origin x="0" y="0"/>
    </p:cViewPr>
  </p:notesTextViewPr>
  <p:notesViewPr>
    <p:cSldViewPr snapToGrid="0">
      <p:cViewPr varScale="1">
        <p:scale>
          <a:sx n="78" d="100"/>
          <a:sy n="78" d="100"/>
        </p:scale>
        <p:origin x="3978"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DD45376-7CB5-4C01-92F1-406977B72CB7}" type="datetimeFigureOut">
              <a:rPr lang="en-GB" smtClean="0"/>
              <a:t>14/10/2021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786B8A8-DEFC-4818-B3DB-95697A870D36}" type="slidenum">
              <a:rPr lang="en-GB" smtClean="0"/>
              <a:t>‹#›</a:t>
            </a:fld>
            <a:endParaRPr lang="en-GB"/>
          </a:p>
        </p:txBody>
      </p:sp>
    </p:spTree>
    <p:extLst>
      <p:ext uri="{BB962C8B-B14F-4D97-AF65-F5344CB8AC3E}">
        <p14:creationId xmlns:p14="http://schemas.microsoft.com/office/powerpoint/2010/main" val="19102834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justice.gov.uk/courts/procedure-rules/civil/rules/part06#6.40"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uk.practicallaw.thomsonreuters.com/D-000-1690?originationContext=document&amp;transitionType=PLDocumentLink&amp;contextData=(sc.Default)&amp;ppcid=f8b8f88d11354b0a8af92a1a5fabf749"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uk.practicallaw.thomsonreuters.com/D-033-6274?originationContext=document&amp;transitionType=PLDocumentLink&amp;contextData=(sc.Default)&amp;ppcid=f8b8f88d11354b0a8af92a1a5fabf749" TargetMode="External"/><Relationship Id="rId4" Type="http://schemas.openxmlformats.org/officeDocument/2006/relationships/hyperlink" Target="https://uk.practicallaw.thomsonreuters.com/D-016-9963?originationContext=document&amp;transitionType=PLDocumentLink&amp;contextData=(sc.Default)&amp;ppcid=f8b8f88d11354b0a8af92a1a5fabf749&amp;comp=pluk"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uk.practicallaw.thomsonreuters.com/D-027-5746?originationContext=document&amp;vr=3.0&amp;rs=PLUK1.0&amp;transitionType=PLDocumentLink&amp;contextData=(sc.Default)"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EAA412C-D94D-9C40-8AC4-A0B3025A3D6C}" type="slidenum">
              <a:rPr lang="en-US" smtClean="0"/>
              <a:t>1</a:t>
            </a:fld>
            <a:endParaRPr lang="en-US"/>
          </a:p>
        </p:txBody>
      </p:sp>
    </p:spTree>
    <p:extLst>
      <p:ext uri="{BB962C8B-B14F-4D97-AF65-F5344CB8AC3E}">
        <p14:creationId xmlns:p14="http://schemas.microsoft.com/office/powerpoint/2010/main" val="4048885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786B8A8-DEFC-4818-B3DB-95697A870D36}" type="slidenum">
              <a:rPr lang="en-GB" smtClean="0"/>
              <a:t>10</a:t>
            </a:fld>
            <a:endParaRPr lang="en-GB"/>
          </a:p>
        </p:txBody>
      </p:sp>
    </p:spTree>
    <p:extLst>
      <p:ext uri="{BB962C8B-B14F-4D97-AF65-F5344CB8AC3E}">
        <p14:creationId xmlns:p14="http://schemas.microsoft.com/office/powerpoint/2010/main" val="1742210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The </a:t>
            </a:r>
            <a:r>
              <a:rPr lang="en-GB" sz="1200" b="1" kern="1200" dirty="0" smtClean="0">
                <a:solidFill>
                  <a:schemeClr val="tx1"/>
                </a:solidFill>
                <a:effectLst/>
                <a:latin typeface="+mn-lt"/>
                <a:ea typeface="+mn-ea"/>
                <a:cs typeface="+mn-cs"/>
              </a:rPr>
              <a:t>Hague Convention</a:t>
            </a:r>
            <a:r>
              <a:rPr lang="en-GB" sz="1200" kern="1200" dirty="0" smtClean="0">
                <a:solidFill>
                  <a:schemeClr val="tx1"/>
                </a:solidFill>
                <a:effectLst/>
                <a:latin typeface="+mn-lt"/>
                <a:ea typeface="+mn-ea"/>
                <a:cs typeface="+mn-cs"/>
              </a:rPr>
              <a:t> of 15 November 1965 on the service abroad of judicial and extrajudicial documents in civil and commercial matters has now become applicable between the UK and those EU member states which are part of the convention. This replace Regulation (EC) No 1393/2007 on the service of judicial and extrajudicial documents in civil or commercial matters.</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UK acceded to the convention in 1967. All 27 EU member states are signatories.</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convention has regulated the service of documents between the UK and the EFTA member countries (except Liechtenstein) and Denmark.</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convention is widely applied: the total number of contracting parties is 78.</a:t>
            </a:r>
          </a:p>
          <a:p>
            <a:pPr marL="0" lvl="0" indent="0">
              <a:buFont typeface="Arial" panose="020B0604020202020204" pitchFamily="34" charset="0"/>
              <a:buNone/>
            </a:pPr>
            <a:endParaRPr lang="en-GB" dirty="0" smtClean="0"/>
          </a:p>
          <a:p>
            <a:pPr lvl="0"/>
            <a:r>
              <a:rPr lang="en-GB" sz="1200" kern="1200" dirty="0" smtClean="0">
                <a:solidFill>
                  <a:schemeClr val="tx1"/>
                </a:solidFill>
                <a:effectLst/>
                <a:latin typeface="+mn-lt"/>
                <a:ea typeface="+mn-ea"/>
                <a:cs typeface="+mn-cs"/>
              </a:rPr>
              <a:t>It is the practice of the Irish Central Authority to insist on the translation of all documents to be served (</a:t>
            </a:r>
            <a:r>
              <a:rPr lang="en-GB" sz="1200" u="sng" kern="1200" dirty="0" smtClean="0">
                <a:solidFill>
                  <a:schemeClr val="tx1"/>
                </a:solidFill>
                <a:effectLst/>
                <a:latin typeface="+mn-lt"/>
                <a:ea typeface="+mn-ea"/>
                <a:cs typeface="+mn-cs"/>
              </a:rPr>
              <a:t>Art 5(3)</a:t>
            </a:r>
            <a:r>
              <a:rPr lang="en-GB" sz="1200" kern="1200" dirty="0" smtClean="0">
                <a:solidFill>
                  <a:schemeClr val="tx1"/>
                </a:solidFill>
                <a:effectLst/>
                <a:latin typeface="+mn-lt"/>
                <a:ea typeface="+mn-ea"/>
                <a:cs typeface="+mn-cs"/>
              </a:rPr>
              <a:t>).</a:t>
            </a:r>
          </a:p>
          <a:p>
            <a:pPr lvl="0"/>
            <a:r>
              <a:rPr lang="en-GB" sz="1200" kern="1200" dirty="0" smtClean="0">
                <a:solidFill>
                  <a:schemeClr val="tx1"/>
                </a:solidFill>
                <a:effectLst/>
                <a:latin typeface="+mn-lt"/>
                <a:ea typeface="+mn-ea"/>
                <a:cs typeface="+mn-cs"/>
              </a:rPr>
              <a:t>At present, it is not the practice of the Irish Central Authority to seek to recoup from the requestor the costs of service in Ireland (</a:t>
            </a:r>
            <a:r>
              <a:rPr lang="en-GB" sz="1200" u="sng" kern="1200" dirty="0" smtClean="0">
                <a:solidFill>
                  <a:schemeClr val="tx1"/>
                </a:solidFill>
                <a:effectLst/>
                <a:latin typeface="+mn-lt"/>
                <a:ea typeface="+mn-ea"/>
                <a:cs typeface="+mn-cs"/>
              </a:rPr>
              <a:t>Art 12</a:t>
            </a:r>
            <a:r>
              <a:rPr lang="en-GB" sz="1200" kern="1200" dirty="0" smtClean="0">
                <a:solidFill>
                  <a:schemeClr val="tx1"/>
                </a:solidFill>
                <a:effectLst/>
                <a:latin typeface="+mn-lt"/>
                <a:ea typeface="+mn-ea"/>
                <a:cs typeface="+mn-cs"/>
              </a:rPr>
              <a:t>).</a:t>
            </a:r>
          </a:p>
          <a:p>
            <a:pPr lvl="0"/>
            <a:r>
              <a:rPr lang="en-GB" sz="1200" kern="1200" dirty="0" smtClean="0">
                <a:solidFill>
                  <a:schemeClr val="tx1"/>
                </a:solidFill>
                <a:effectLst/>
                <a:latin typeface="+mn-lt"/>
                <a:ea typeface="+mn-ea"/>
                <a:cs typeface="+mn-cs"/>
              </a:rPr>
              <a:t>Formal Service (</a:t>
            </a:r>
            <a:r>
              <a:rPr lang="en-GB" sz="1200" u="sng" kern="1200" dirty="0" smtClean="0">
                <a:solidFill>
                  <a:schemeClr val="tx1"/>
                </a:solidFill>
                <a:effectLst/>
                <a:latin typeface="+mn-lt"/>
                <a:ea typeface="+mn-ea"/>
                <a:cs typeface="+mn-cs"/>
              </a:rPr>
              <a:t>Art. 5 (1)(a)</a:t>
            </a:r>
            <a:r>
              <a:rPr lang="en-GB" sz="1200" kern="1200" dirty="0" smtClean="0">
                <a:solidFill>
                  <a:schemeClr val="tx1"/>
                </a:solidFill>
                <a:effectLst/>
                <a:latin typeface="+mn-lt"/>
                <a:ea typeface="+mn-ea"/>
                <a:cs typeface="+mn-cs"/>
              </a:rPr>
              <a:t>): Personal or by post.</a:t>
            </a:r>
          </a:p>
          <a:p>
            <a:pPr lvl="0"/>
            <a:r>
              <a:rPr lang="en-GB" sz="1200" kern="1200" dirty="0" smtClean="0">
                <a:solidFill>
                  <a:schemeClr val="tx1"/>
                </a:solidFill>
                <a:effectLst/>
                <a:latin typeface="+mn-lt"/>
                <a:ea typeface="+mn-ea"/>
                <a:cs typeface="+mn-cs"/>
              </a:rPr>
              <a:t>Informal delivery (</a:t>
            </a:r>
            <a:r>
              <a:rPr lang="en-GB" sz="1200" u="sng" kern="1200" dirty="0" smtClean="0">
                <a:solidFill>
                  <a:schemeClr val="tx1"/>
                </a:solidFill>
                <a:effectLst/>
                <a:latin typeface="+mn-lt"/>
                <a:ea typeface="+mn-ea"/>
                <a:cs typeface="+mn-cs"/>
              </a:rPr>
              <a:t>Art. 5(2)</a:t>
            </a:r>
            <a:r>
              <a:rPr lang="en-GB" sz="1200" kern="1200" dirty="0" smtClean="0">
                <a:solidFill>
                  <a:schemeClr val="tx1"/>
                </a:solidFill>
                <a:effectLst/>
                <a:latin typeface="+mn-lt"/>
                <a:ea typeface="+mn-ea"/>
                <a:cs typeface="+mn-cs"/>
              </a:rPr>
              <a:t>): This method can be used where the addressee has indicated in writing that they will accept service, or that service may be effected by delivering documents to an intermediary e.g. a solicitor acting for them.</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11</a:t>
            </a:fld>
            <a:endParaRPr lang="en-GB"/>
          </a:p>
        </p:txBody>
      </p:sp>
    </p:spTree>
    <p:extLst>
      <p:ext uri="{BB962C8B-B14F-4D97-AF65-F5344CB8AC3E}">
        <p14:creationId xmlns:p14="http://schemas.microsoft.com/office/powerpoint/2010/main" val="32975802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smtClean="0">
                <a:solidFill>
                  <a:schemeClr val="tx1"/>
                </a:solidFill>
                <a:effectLst/>
                <a:latin typeface="+mn-lt"/>
                <a:ea typeface="+mn-ea"/>
                <a:cs typeface="+mn-cs"/>
              </a:rPr>
              <a:t>On 28 September 2020, the UK deposited an instrument of accession to the Hague Convention in its own right, as a result of which it entered into force for the UK on 1 January 2021 at 00:00 CET (11.00pm GMT on 31 December 2020),</a:t>
            </a:r>
            <a:endParaRPr lang="en-GB" dirty="0" smtClean="0"/>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12</a:t>
            </a:fld>
            <a:endParaRPr lang="en-GB"/>
          </a:p>
        </p:txBody>
      </p:sp>
    </p:spTree>
    <p:extLst>
      <p:ext uri="{BB962C8B-B14F-4D97-AF65-F5344CB8AC3E}">
        <p14:creationId xmlns:p14="http://schemas.microsoft.com/office/powerpoint/2010/main" val="1046354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Aft>
                <a:spcPts val="0"/>
              </a:spcAft>
            </a:pPr>
            <a:r>
              <a:rPr lang="en-GB" sz="1200" b="1" dirty="0" smtClean="0">
                <a:effectLst/>
                <a:latin typeface="Arial" panose="020B0604020202020204" pitchFamily="34" charset="0"/>
                <a:ea typeface="Times New Roman" panose="02020603050405020304" pitchFamily="18" charset="0"/>
                <a:cs typeface="Arial" panose="020B0604020202020204" pitchFamily="34" charset="0"/>
              </a:rPr>
              <a:t>Jurisdiction to issue proceedings against a defendant in Northern Ireland</a:t>
            </a:r>
            <a:endParaRPr lang="en-GB" sz="1200" dirty="0" smtClean="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 For cases in which those requirements are not met, the claimant will need to seek the court’s permission to serve the claim form out of the jurisdiction </a:t>
            </a:r>
            <a:r>
              <a:rPr lang="en-GB" i="1" dirty="0" smtClean="0"/>
              <a:t>(CPR 6.37).</a:t>
            </a:r>
          </a:p>
          <a:p>
            <a:pPr lvl="0"/>
            <a:endParaRPr lang="en-GB" sz="1200" b="1" u="sng" kern="1200" dirty="0" smtClean="0">
              <a:solidFill>
                <a:schemeClr val="tx1"/>
              </a:solidFill>
              <a:effectLst/>
              <a:latin typeface="+mn-lt"/>
              <a:ea typeface="+mn-ea"/>
              <a:cs typeface="+mn-cs"/>
            </a:endParaRPr>
          </a:p>
          <a:p>
            <a:pPr lvl="0"/>
            <a:r>
              <a:rPr lang="en-GB" sz="1200" b="1" u="sng" kern="1200" dirty="0" smtClean="0">
                <a:solidFill>
                  <a:schemeClr val="tx1"/>
                </a:solidFill>
                <a:effectLst/>
                <a:latin typeface="+mn-lt"/>
                <a:ea typeface="+mn-ea"/>
                <a:cs typeface="+mn-cs"/>
              </a:rPr>
              <a:t>CPR 6.32</a:t>
            </a:r>
            <a:r>
              <a:rPr lang="en-GB" sz="1200" kern="1200" dirty="0" smtClean="0">
                <a:solidFill>
                  <a:schemeClr val="tx1"/>
                </a:solidFill>
                <a:effectLst/>
                <a:latin typeface="+mn-lt"/>
                <a:ea typeface="+mn-ea"/>
                <a:cs typeface="+mn-cs"/>
              </a:rPr>
              <a:t> - Service in Northern Ireland, where the English court has jurisdiction under </a:t>
            </a:r>
            <a:r>
              <a:rPr lang="en-GB" sz="1200" i="1" u="sng" kern="1200" dirty="0" smtClean="0">
                <a:solidFill>
                  <a:schemeClr val="tx1"/>
                </a:solidFill>
                <a:effectLst/>
                <a:latin typeface="+mn-lt"/>
                <a:ea typeface="+mn-ea"/>
                <a:cs typeface="+mn-cs"/>
              </a:rPr>
              <a:t>Schedule 4 of the CJJA 1982</a:t>
            </a:r>
            <a:r>
              <a:rPr lang="en-GB" sz="1200" kern="1200" dirty="0" smtClean="0">
                <a:solidFill>
                  <a:schemeClr val="tx1"/>
                </a:solidFill>
                <a:effectLst/>
                <a:latin typeface="+mn-lt"/>
                <a:ea typeface="+mn-ea"/>
                <a:cs typeface="+mn-cs"/>
              </a:rPr>
              <a:t> (which allocates jurisdiction as between the constituent parts of the United Kingdom, England and Wales, Scotland and Northern Ireland). </a:t>
            </a:r>
          </a:p>
          <a:p>
            <a:pPr lvl="0"/>
            <a:r>
              <a:rPr lang="en-GB" sz="1200" kern="1200" dirty="0" smtClean="0">
                <a:solidFill>
                  <a:schemeClr val="tx1"/>
                </a:solidFill>
                <a:effectLst/>
                <a:latin typeface="+mn-lt"/>
                <a:ea typeface="+mn-ea"/>
                <a:cs typeface="+mn-cs"/>
              </a:rPr>
              <a:t>There must be no parallel proceedings elsewhere in the UK and at least one of the following conditions must apply:</a:t>
            </a: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The defendant is domiciled in the UK (</a:t>
            </a:r>
            <a:r>
              <a:rPr lang="en-GB" sz="1200" b="1" u="sng" kern="1200" dirty="0" smtClean="0">
                <a:solidFill>
                  <a:schemeClr val="tx1"/>
                </a:solidFill>
                <a:effectLst/>
                <a:latin typeface="+mn-lt"/>
                <a:ea typeface="+mn-ea"/>
                <a:cs typeface="+mn-cs"/>
              </a:rPr>
              <a:t>CPR 6.32(1)(b)(</a:t>
            </a:r>
            <a:r>
              <a:rPr lang="en-GB" sz="1200" b="1" u="sng" kern="1200" dirty="0" err="1" smtClean="0">
                <a:solidFill>
                  <a:schemeClr val="tx1"/>
                </a:solidFill>
                <a:effectLst/>
                <a:latin typeface="+mn-lt"/>
                <a:ea typeface="+mn-ea"/>
                <a:cs typeface="+mn-cs"/>
              </a:rPr>
              <a:t>i</a:t>
            </a:r>
            <a:r>
              <a:rPr lang="en-GB" sz="1200" b="1" u="sng" kern="1200" dirty="0" smtClean="0">
                <a:solidFill>
                  <a:schemeClr val="tx1"/>
                </a:solidFill>
                <a:effectLst/>
                <a:latin typeface="+mn-lt"/>
                <a:ea typeface="+mn-ea"/>
                <a:cs typeface="+mn-cs"/>
              </a:rPr>
              <a:t>)</a:t>
            </a:r>
            <a:r>
              <a:rPr lang="en-GB" sz="1200" b="1"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The English court has exclusive jurisdiction under paragraph 11 of Schedule 4 (</a:t>
            </a:r>
            <a:r>
              <a:rPr lang="en-GB" sz="1200" b="1" u="sng" kern="1200" dirty="0" smtClean="0">
                <a:solidFill>
                  <a:schemeClr val="tx1"/>
                </a:solidFill>
                <a:effectLst/>
                <a:latin typeface="+mn-lt"/>
                <a:ea typeface="+mn-ea"/>
                <a:cs typeface="+mn-cs"/>
              </a:rPr>
              <a:t>CPR 6.32(1)(b)(ii)</a:t>
            </a:r>
            <a:r>
              <a:rPr lang="en-GB" sz="1200" b="1" kern="1200" dirty="0" smtClean="0">
                <a:solidFill>
                  <a:schemeClr val="tx1"/>
                </a:solidFill>
                <a:effectLst/>
                <a:latin typeface="+mn-lt"/>
                <a:ea typeface="+mn-ea"/>
                <a:cs typeface="+mn-cs"/>
              </a:rPr>
              <a:t>) - </a:t>
            </a:r>
            <a:r>
              <a:rPr lang="en-GB" sz="1200" b="1" kern="1200" dirty="0" err="1" smtClean="0">
                <a:solidFill>
                  <a:schemeClr val="tx1"/>
                </a:solidFill>
                <a:effectLst/>
                <a:latin typeface="+mn-lt"/>
                <a:ea typeface="+mn-ea"/>
                <a:cs typeface="+mn-cs"/>
              </a:rPr>
              <a:t>ie</a:t>
            </a:r>
            <a:r>
              <a:rPr lang="en-GB" sz="1200" b="1" kern="1200" dirty="0" smtClean="0">
                <a:solidFill>
                  <a:schemeClr val="tx1"/>
                </a:solidFill>
                <a:effectLst/>
                <a:latin typeface="+mn-lt"/>
                <a:ea typeface="+mn-ea"/>
                <a:cs typeface="+mn-cs"/>
              </a:rPr>
              <a:t> the claim falls into one of the following categories: </a:t>
            </a:r>
            <a:r>
              <a:rPr lang="en-GB" sz="1200" b="1" i="1" kern="1200" dirty="0" smtClean="0">
                <a:solidFill>
                  <a:schemeClr val="tx1"/>
                </a:solidFill>
                <a:effectLst/>
                <a:latin typeface="+mn-lt"/>
                <a:ea typeface="+mn-ea"/>
                <a:cs typeface="+mn-cs"/>
              </a:rPr>
              <a:t>immovable property, validity of constitution, nullity or dissolution of companies, validity of entries in a public register, or enforcement of judgments</a:t>
            </a:r>
            <a:endParaRPr lang="en-GB" sz="1200" b="1"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The defendant is party to an English jurisdiction agreement on the basis of CJJA 1982, </a:t>
            </a:r>
            <a:r>
              <a:rPr lang="en-GB" sz="1200" b="1" kern="1200" dirty="0" err="1" smtClean="0">
                <a:solidFill>
                  <a:schemeClr val="tx1"/>
                </a:solidFill>
                <a:effectLst/>
                <a:latin typeface="+mn-lt"/>
                <a:ea typeface="+mn-ea"/>
                <a:cs typeface="+mn-cs"/>
              </a:rPr>
              <a:t>Sch</a:t>
            </a:r>
            <a:r>
              <a:rPr lang="en-GB" sz="1200" b="1" kern="1200" dirty="0" smtClean="0">
                <a:solidFill>
                  <a:schemeClr val="tx1"/>
                </a:solidFill>
                <a:effectLst/>
                <a:latin typeface="+mn-lt"/>
                <a:ea typeface="+mn-ea"/>
                <a:cs typeface="+mn-cs"/>
              </a:rPr>
              <a:t> 4, para 12 (</a:t>
            </a:r>
            <a:r>
              <a:rPr lang="en-GB" sz="1200" b="1" u="sng" kern="1200" dirty="0" smtClean="0">
                <a:solidFill>
                  <a:schemeClr val="tx1"/>
                </a:solidFill>
                <a:effectLst/>
                <a:latin typeface="+mn-lt"/>
                <a:ea typeface="+mn-ea"/>
                <a:cs typeface="+mn-cs"/>
              </a:rPr>
              <a:t>CPR 6.32(1)(b)(iii)</a:t>
            </a:r>
            <a:r>
              <a:rPr lang="en-GB" sz="1200" b="1" kern="1200" dirty="0" smtClean="0">
                <a:solidFill>
                  <a:schemeClr val="tx1"/>
                </a:solidFill>
                <a:effectLst/>
                <a:latin typeface="+mn-lt"/>
                <a:ea typeface="+mn-ea"/>
                <a:cs typeface="+mn-cs"/>
              </a:rPr>
              <a:t>).</a:t>
            </a:r>
          </a:p>
          <a:p>
            <a:endParaRPr lang="en-GB" dirty="0" smtClean="0"/>
          </a:p>
          <a:p>
            <a:r>
              <a:rPr lang="en-GB" sz="1200" kern="1200" dirty="0" smtClean="0">
                <a:solidFill>
                  <a:schemeClr val="tx1"/>
                </a:solidFill>
                <a:effectLst/>
                <a:latin typeface="+mn-lt"/>
                <a:ea typeface="+mn-ea"/>
                <a:cs typeface="+mn-cs"/>
              </a:rPr>
              <a:t>If the claim does not fit within CPR 6.32 or CPR 6.33, then you </a:t>
            </a:r>
            <a:r>
              <a:rPr lang="en-GB" sz="1200" b="1" kern="1200" dirty="0" smtClean="0">
                <a:solidFill>
                  <a:schemeClr val="tx1"/>
                </a:solidFill>
                <a:effectLst/>
                <a:latin typeface="+mn-lt"/>
                <a:ea typeface="+mn-ea"/>
                <a:cs typeface="+mn-cs"/>
              </a:rPr>
              <a:t>must seek the court’s permission</a:t>
            </a:r>
            <a:r>
              <a:rPr lang="en-GB" sz="1200" kern="1200" dirty="0" smtClean="0">
                <a:solidFill>
                  <a:schemeClr val="tx1"/>
                </a:solidFill>
                <a:effectLst/>
                <a:latin typeface="+mn-lt"/>
                <a:ea typeface="+mn-ea"/>
                <a:cs typeface="+mn-cs"/>
              </a:rPr>
              <a:t> to serve the proceedings out of the jurisdiction under </a:t>
            </a:r>
            <a:r>
              <a:rPr lang="en-GB" sz="1200" b="1" kern="1200" dirty="0" smtClean="0">
                <a:solidFill>
                  <a:schemeClr val="tx1"/>
                </a:solidFill>
                <a:effectLst/>
                <a:latin typeface="+mn-lt"/>
                <a:ea typeface="+mn-ea"/>
                <a:cs typeface="+mn-cs"/>
              </a:rPr>
              <a:t>CPR 6.37:</a:t>
            </a:r>
            <a:r>
              <a:rPr lang="en-GB" sz="1200" kern="1200" dirty="0" smtClean="0">
                <a:solidFill>
                  <a:schemeClr val="tx1"/>
                </a:solidFill>
                <a:effectLst/>
                <a:latin typeface="+mn-lt"/>
                <a:ea typeface="+mn-ea"/>
                <a:cs typeface="+mn-cs"/>
              </a:rPr>
              <a:t> This requires that the application must set out the following:</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jurisdictional service gateway being relied on to show that the court has jurisdiction. These are set out in CPR PD 6B, para 3.1.</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that the claimant believes that the claim has a </a:t>
            </a:r>
            <a:r>
              <a:rPr lang="en-GB" sz="1200" b="1" kern="1200" dirty="0" smtClean="0">
                <a:solidFill>
                  <a:schemeClr val="tx1"/>
                </a:solidFill>
                <a:effectLst/>
                <a:latin typeface="+mn-lt"/>
                <a:ea typeface="+mn-ea"/>
                <a:cs typeface="+mn-cs"/>
              </a:rPr>
              <a:t>reasonable prospect of success or a good arguable case</a:t>
            </a:r>
            <a:r>
              <a:rPr lang="en-GB"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defendant’s address, or if not known, the place where the defendant is, or is likely, to be found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Where the jurisdictional service gateway relied on in the application is that in CPR PD 6B, para 3.1(3), the application must also state the grounds on which the claimant believes that there is between the claimant and the defendant a real issue which it is reasonable for the court to try (CPR 6.37(2)).</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application will also need to show to the court that the England and Wales is the proper forum to bring the claim as the court will not give permission to serve the claim form out of the jurisdiction unless satisfied of that this is the case.</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claimant also needs to consider whether they might be entitled to a remedy in Scotland or Northern Ireland. This is because, under CPR 6.37(4), if the court considers that the claimant is so entitled it must, when deciding whether to grant permission to serve outside England and Wales, do the following:</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compare the cost and convenience of proceeding Scotland/Northern Ireland or within the jurisdiction, and</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have regard to the powers and jurisdiction of the Sheriff court in Scotland or the courts of summary jurisdiction in Northern Ireland.</a:t>
            </a:r>
          </a:p>
          <a:p>
            <a:r>
              <a:rPr lang="en-GB" sz="1200" b="1"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Where a court gives permission to serve a claim form out of the jurisdiction, CPR 6.37(5) provides that the court in the court order:</a:t>
            </a:r>
          </a:p>
          <a:p>
            <a:r>
              <a:rPr lang="en-GB" sz="1200" kern="1200" dirty="0" smtClean="0">
                <a:solidFill>
                  <a:schemeClr val="tx1"/>
                </a:solidFill>
                <a:effectLst/>
                <a:latin typeface="+mn-lt"/>
                <a:ea typeface="+mn-ea"/>
                <a:cs typeface="+mn-cs"/>
              </a:rPr>
              <a:t>will stipulate the periods within which the defendant may:</a:t>
            </a:r>
          </a:p>
          <a:p>
            <a:pPr lvl="0"/>
            <a:r>
              <a:rPr lang="en-GB" sz="1200" kern="1200" dirty="0" smtClean="0">
                <a:solidFill>
                  <a:schemeClr val="tx1"/>
                </a:solidFill>
                <a:effectLst/>
                <a:latin typeface="+mn-lt"/>
                <a:ea typeface="+mn-ea"/>
                <a:cs typeface="+mn-cs"/>
              </a:rPr>
              <a:t>file an acknowledgment of service</a:t>
            </a:r>
          </a:p>
          <a:p>
            <a:pPr lvl="0"/>
            <a:r>
              <a:rPr lang="en-GB" sz="1200" kern="1200" dirty="0" smtClean="0">
                <a:solidFill>
                  <a:schemeClr val="tx1"/>
                </a:solidFill>
                <a:effectLst/>
                <a:latin typeface="+mn-lt"/>
                <a:ea typeface="+mn-ea"/>
                <a:cs typeface="+mn-cs"/>
              </a:rPr>
              <a:t>file or serve an admission</a:t>
            </a:r>
          </a:p>
          <a:p>
            <a:pPr lvl="0"/>
            <a:r>
              <a:rPr lang="en-GB" sz="1200" kern="1200" dirty="0" smtClean="0">
                <a:solidFill>
                  <a:schemeClr val="tx1"/>
                </a:solidFill>
                <a:effectLst/>
                <a:latin typeface="+mn-lt"/>
                <a:ea typeface="+mn-ea"/>
                <a:cs typeface="+mn-cs"/>
              </a:rPr>
              <a:t>file a defence, or</a:t>
            </a:r>
          </a:p>
          <a:p>
            <a:pPr lvl="0"/>
            <a:r>
              <a:rPr lang="en-GB" sz="1200" kern="1200" dirty="0" smtClean="0">
                <a:solidFill>
                  <a:schemeClr val="tx1"/>
                </a:solidFill>
                <a:effectLst/>
                <a:latin typeface="+mn-lt"/>
                <a:ea typeface="+mn-ea"/>
                <a:cs typeface="+mn-cs"/>
              </a:rPr>
              <a:t>file any other response or document required by a rule in another Part, any other enactment or a practice direction</a:t>
            </a:r>
          </a:p>
          <a:p>
            <a:r>
              <a:rPr lang="en-GB" sz="1200" kern="1200" dirty="0" smtClean="0">
                <a:solidFill>
                  <a:schemeClr val="tx1"/>
                </a:solidFill>
                <a:effectLst/>
                <a:latin typeface="+mn-lt"/>
                <a:ea typeface="+mn-ea"/>
                <a:cs typeface="+mn-cs"/>
              </a:rPr>
              <a:t>may do one of the following:</a:t>
            </a:r>
          </a:p>
          <a:p>
            <a:pPr lvl="0"/>
            <a:r>
              <a:rPr lang="en-GB" sz="1200" kern="1200" dirty="0" smtClean="0">
                <a:solidFill>
                  <a:schemeClr val="tx1"/>
                </a:solidFill>
                <a:effectLst/>
                <a:latin typeface="+mn-lt"/>
                <a:ea typeface="+mn-ea"/>
                <a:cs typeface="+mn-cs"/>
              </a:rPr>
              <a:t>give directions as to the method of service to be used. For information on methods of service of the claim form, see Practice Note: Service out of the jurisdiction—methods of effecting service</a:t>
            </a:r>
          </a:p>
          <a:p>
            <a:pPr lvl="0"/>
            <a:r>
              <a:rPr lang="en-GB" sz="1200" kern="1200" dirty="0" smtClean="0">
                <a:solidFill>
                  <a:schemeClr val="tx1"/>
                </a:solidFill>
                <a:effectLst/>
                <a:latin typeface="+mn-lt"/>
                <a:ea typeface="+mn-ea"/>
                <a:cs typeface="+mn-cs"/>
              </a:rPr>
              <a:t>give permission for other documents in the proceedings to be served out of the jurisdiction</a:t>
            </a:r>
          </a:p>
          <a:p>
            <a:pPr lvl="0"/>
            <a:endParaRPr lang="en-GB" sz="1200" kern="1200" dirty="0" smtClean="0">
              <a:solidFill>
                <a:schemeClr val="tx1"/>
              </a:solidFill>
              <a:effectLst/>
              <a:latin typeface="+mn-lt"/>
              <a:ea typeface="+mn-ea"/>
              <a:cs typeface="+mn-cs"/>
            </a:endParaRPr>
          </a:p>
          <a:p>
            <a:pPr lvl="0"/>
            <a:r>
              <a:rPr lang="en-GB" sz="1200" u="sng" kern="1200" dirty="0" smtClean="0">
                <a:solidFill>
                  <a:schemeClr val="tx1"/>
                </a:solidFill>
                <a:effectLst/>
                <a:latin typeface="+mn-lt"/>
                <a:ea typeface="+mn-ea"/>
                <a:cs typeface="+mn-cs"/>
                <a:hlinkClick r:id="rId3"/>
              </a:rPr>
              <a:t>CPR 6.40(2)</a:t>
            </a:r>
            <a:r>
              <a:rPr lang="en-GB" sz="1200" kern="1200" dirty="0" smtClean="0">
                <a:solidFill>
                  <a:schemeClr val="tx1"/>
                </a:solidFill>
                <a:effectLst/>
                <a:latin typeface="+mn-lt"/>
                <a:ea typeface="+mn-ea"/>
                <a:cs typeface="+mn-cs"/>
              </a:rPr>
              <a:t> applies to service of a claim form or other document on a party in Northern Ireland.</a:t>
            </a:r>
          </a:p>
          <a:p>
            <a:pPr lvl="0"/>
            <a:r>
              <a:rPr lang="en-GB" sz="1200" kern="1200" dirty="0" smtClean="0">
                <a:solidFill>
                  <a:schemeClr val="tx1"/>
                </a:solidFill>
                <a:effectLst/>
                <a:latin typeface="+mn-lt"/>
                <a:ea typeface="+mn-ea"/>
                <a:cs typeface="+mn-cs"/>
              </a:rPr>
              <a:t>In short, this means that parties must adopt the methods used for service in England and Wales (in </a:t>
            </a:r>
            <a:r>
              <a:rPr lang="en-GB" sz="1200" u="sng" kern="1200" dirty="0" smtClean="0">
                <a:solidFill>
                  <a:schemeClr val="tx1"/>
                </a:solidFill>
                <a:effectLst/>
                <a:latin typeface="+mn-lt"/>
                <a:ea typeface="+mn-ea"/>
                <a:cs typeface="+mn-cs"/>
              </a:rPr>
              <a:t>Sections II and III of CPR 6</a:t>
            </a:r>
            <a:r>
              <a:rPr lang="en-GB" sz="1200" kern="1200" dirty="0" smtClean="0">
                <a:solidFill>
                  <a:schemeClr val="tx1"/>
                </a:solidFill>
                <a:effectLst/>
                <a:latin typeface="+mn-lt"/>
                <a:ea typeface="+mn-ea"/>
                <a:cs typeface="+mn-cs"/>
              </a:rPr>
              <a:t>) to serve a party in Northern Ireland. It also specifies that </a:t>
            </a:r>
            <a:r>
              <a:rPr lang="en-GB" sz="1200" u="sng" kern="1200" dirty="0" smtClean="0">
                <a:solidFill>
                  <a:schemeClr val="tx1"/>
                </a:solidFill>
                <a:effectLst/>
                <a:latin typeface="+mn-lt"/>
                <a:ea typeface="+mn-ea"/>
                <a:cs typeface="+mn-cs"/>
              </a:rPr>
              <a:t>CPR 6.23(4)</a:t>
            </a:r>
            <a:r>
              <a:rPr lang="en-GB" sz="1200" kern="1200" dirty="0" smtClean="0">
                <a:solidFill>
                  <a:schemeClr val="tx1"/>
                </a:solidFill>
                <a:effectLst/>
                <a:latin typeface="+mn-lt"/>
                <a:ea typeface="+mn-ea"/>
                <a:cs typeface="+mn-cs"/>
              </a:rPr>
              <a:t> applies.</a:t>
            </a:r>
          </a:p>
          <a:p>
            <a:pPr lvl="0"/>
            <a:r>
              <a:rPr lang="en-GB" sz="1200" u="sng" kern="1200" dirty="0" smtClean="0">
                <a:solidFill>
                  <a:schemeClr val="tx1"/>
                </a:solidFill>
                <a:effectLst/>
                <a:latin typeface="+mn-lt"/>
                <a:ea typeface="+mn-ea"/>
                <a:cs typeface="+mn-cs"/>
              </a:rPr>
              <a:t>CPR 6.23(4)</a:t>
            </a:r>
            <a:r>
              <a:rPr lang="en-GB" sz="1200" kern="1200" dirty="0" smtClean="0">
                <a:solidFill>
                  <a:schemeClr val="tx1"/>
                </a:solidFill>
                <a:effectLst/>
                <a:latin typeface="+mn-lt"/>
                <a:ea typeface="+mn-ea"/>
                <a:cs typeface="+mn-cs"/>
              </a:rPr>
              <a:t> sets out the requirement to serve the document at the party's address for service under CPR 6.23(2) or (3) unless it is to be served personally or the court orders otherwise.</a:t>
            </a:r>
          </a:p>
          <a:p>
            <a:pPr lvl="0"/>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 claim form may be served under one of the methods in the following instruments or rules </a:t>
            </a:r>
            <a:r>
              <a:rPr lang="en-GB" sz="1200" u="sng" kern="1200" dirty="0" smtClean="0">
                <a:solidFill>
                  <a:schemeClr val="tx1"/>
                </a:solidFill>
                <a:effectLst/>
                <a:latin typeface="+mn-lt"/>
                <a:ea typeface="+mn-ea"/>
                <a:cs typeface="+mn-cs"/>
              </a:rPr>
              <a:t>(CPR 6.40(3) and 6.44):</a:t>
            </a:r>
            <a:endParaRPr lang="en-GB" sz="1200" kern="1200" dirty="0" smtClean="0">
              <a:solidFill>
                <a:schemeClr val="tx1"/>
              </a:solidFill>
              <a:effectLst/>
              <a:latin typeface="+mn-lt"/>
              <a:ea typeface="+mn-ea"/>
              <a:cs typeface="+mn-cs"/>
            </a:endParaRPr>
          </a:p>
          <a:p>
            <a:pPr lvl="0"/>
            <a:r>
              <a:rPr lang="en-GB" sz="1200" kern="1200" dirty="0" smtClean="0">
                <a:solidFill>
                  <a:schemeClr val="tx1"/>
                </a:solidFill>
                <a:effectLst/>
                <a:latin typeface="+mn-lt"/>
                <a:ea typeface="+mn-ea"/>
                <a:cs typeface="+mn-cs"/>
              </a:rPr>
              <a:t>Any "Civil Procedure Convention", which is defined in CPR 6.31(c) to include the Hague Service Convention of 15 November 1965 on the Service Abroad of Judicial and Extrajudicial Documents and any other convention entered into by the UK regarding service out of the jurisdiction.</a:t>
            </a:r>
          </a:p>
          <a:p>
            <a:pPr lvl="0"/>
            <a:r>
              <a:rPr lang="en-GB" sz="1200" kern="1200" dirty="0" smtClean="0">
                <a:solidFill>
                  <a:schemeClr val="tx1"/>
                </a:solidFill>
                <a:effectLst/>
                <a:latin typeface="+mn-lt"/>
                <a:ea typeface="+mn-ea"/>
                <a:cs typeface="+mn-cs"/>
              </a:rPr>
              <a:t>If the law of the relevant country permits, through the government of that country, the judicial authorities of that country or through a British Consular authority in that country (CPR 6.42).</a:t>
            </a:r>
          </a:p>
          <a:p>
            <a:pPr lvl="0"/>
            <a:r>
              <a:rPr lang="en-GB" sz="1200" kern="1200" dirty="0" smtClean="0">
                <a:solidFill>
                  <a:schemeClr val="tx1"/>
                </a:solidFill>
                <a:effectLst/>
                <a:latin typeface="+mn-lt"/>
                <a:ea typeface="+mn-ea"/>
                <a:cs typeface="+mn-cs"/>
              </a:rPr>
              <a:t>Any method permitted by the law of the country in which it is to be served (CPR 6.40(3)(c)).</a:t>
            </a:r>
          </a:p>
          <a:p>
            <a:pPr lvl="0"/>
            <a:r>
              <a:rPr lang="en-GB" sz="1200" kern="1200" dirty="0" smtClean="0">
                <a:solidFill>
                  <a:schemeClr val="tx1"/>
                </a:solidFill>
                <a:effectLst/>
                <a:latin typeface="+mn-lt"/>
                <a:ea typeface="+mn-ea"/>
                <a:cs typeface="+mn-cs"/>
              </a:rPr>
              <a:t>On a state in accordance with CPR 6.44.</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13</a:t>
            </a:fld>
            <a:endParaRPr lang="en-GB"/>
          </a:p>
        </p:txBody>
      </p:sp>
    </p:spTree>
    <p:extLst>
      <p:ext uri="{BB962C8B-B14F-4D97-AF65-F5344CB8AC3E}">
        <p14:creationId xmlns:p14="http://schemas.microsoft.com/office/powerpoint/2010/main" val="10771566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procedure:</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Applies to judgments in all civil proceedings, except those relating to insolvency, title to administer estates, status, capacity and a few other matters. (In </a:t>
            </a:r>
            <a:r>
              <a:rPr lang="en-GB" sz="1200" i="1" kern="1200" dirty="0" smtClean="0">
                <a:solidFill>
                  <a:schemeClr val="tx1"/>
                </a:solidFill>
                <a:effectLst/>
                <a:latin typeface="+mn-lt"/>
                <a:ea typeface="+mn-ea"/>
                <a:cs typeface="+mn-cs"/>
              </a:rPr>
              <a:t>Doherty v Bank of Ireland (UK) plc [2018] </a:t>
            </a:r>
            <a:r>
              <a:rPr lang="en-GB" sz="1200" i="1" kern="1200" dirty="0" err="1" smtClean="0">
                <a:solidFill>
                  <a:schemeClr val="tx1"/>
                </a:solidFill>
                <a:effectLst/>
                <a:latin typeface="+mn-lt"/>
                <a:ea typeface="+mn-ea"/>
                <a:cs typeface="+mn-cs"/>
              </a:rPr>
              <a:t>NICh</a:t>
            </a:r>
            <a:r>
              <a:rPr lang="en-GB" sz="1200" i="1" kern="1200" dirty="0" smtClean="0">
                <a:solidFill>
                  <a:schemeClr val="tx1"/>
                </a:solidFill>
                <a:effectLst/>
                <a:latin typeface="+mn-lt"/>
                <a:ea typeface="+mn-ea"/>
                <a:cs typeface="+mn-cs"/>
              </a:rPr>
              <a:t> 1</a:t>
            </a:r>
            <a:r>
              <a:rPr lang="en-GB" sz="1200" kern="1200" dirty="0" smtClean="0">
                <a:solidFill>
                  <a:schemeClr val="tx1"/>
                </a:solidFill>
                <a:effectLst/>
                <a:latin typeface="+mn-lt"/>
                <a:ea typeface="+mn-ea"/>
                <a:cs typeface="+mn-cs"/>
              </a:rPr>
              <a:t>, the High Court of Northern Ireland held that an order made by the English High Court sanctioning a banking business transfer scheme, pursuant to section 107 of the Financial Services and Markets Act 2000, did not have to be registered in Northern Ireland as a UK judgment, within the meaning of section 18 of the CJJA 1982, to be effective against a debtor.</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Covers "any judgment or order (by whatever name called)" so it would cover money and non-money judgments. The distinction was considered in </a:t>
            </a:r>
            <a:r>
              <a:rPr lang="en-GB" sz="1200" i="1" kern="1200" dirty="0" smtClean="0">
                <a:solidFill>
                  <a:schemeClr val="tx1"/>
                </a:solidFill>
                <a:effectLst/>
                <a:latin typeface="+mn-lt"/>
                <a:ea typeface="+mn-ea"/>
                <a:cs typeface="+mn-cs"/>
              </a:rPr>
              <a:t>Doherty</a:t>
            </a:r>
            <a:r>
              <a:rPr lang="en-GB"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Excludes judgments for provisional measures (such as freezing orders, interim injunctive relief, orders to preserve documents and other evidence), but covers interim payment orders.</a:t>
            </a:r>
          </a:p>
          <a:p>
            <a:endParaRPr lang="en-GB" dirty="0" smtClean="0"/>
          </a:p>
          <a:p>
            <a:r>
              <a:rPr lang="en-GB" sz="1200" kern="1200" dirty="0" smtClean="0">
                <a:solidFill>
                  <a:schemeClr val="tx1"/>
                </a:solidFill>
                <a:effectLst/>
                <a:latin typeface="+mn-lt"/>
                <a:ea typeface="+mn-ea"/>
                <a:cs typeface="+mn-cs"/>
              </a:rPr>
              <a:t>The steps that a judgment creditor must take to enforce an English judgment in Northern Ireland are:</a:t>
            </a:r>
          </a:p>
          <a:p>
            <a:pPr marL="171450" lvl="0" indent="-171450">
              <a:buFont typeface="Arial" panose="020B0604020202020204" pitchFamily="34" charset="0"/>
              <a:buChar char="•"/>
            </a:pPr>
            <a:r>
              <a:rPr lang="en-GB" sz="1200" b="1" kern="1200" dirty="0" smtClean="0">
                <a:solidFill>
                  <a:schemeClr val="tx1"/>
                </a:solidFill>
                <a:effectLst/>
                <a:latin typeface="+mn-lt"/>
                <a:ea typeface="+mn-ea"/>
                <a:cs typeface="+mn-cs"/>
              </a:rPr>
              <a:t>Obtain a certificate from the English court</a:t>
            </a:r>
            <a:r>
              <a:rPr lang="en-GB" sz="1200" kern="1200" dirty="0" smtClean="0">
                <a:solidFill>
                  <a:schemeClr val="tx1"/>
                </a:solidFill>
                <a:effectLst/>
                <a:latin typeface="+mn-lt"/>
                <a:ea typeface="+mn-ea"/>
                <a:cs typeface="+mn-cs"/>
              </a:rPr>
              <a:t> which gave judgment containing specified details, or a </a:t>
            </a:r>
            <a:r>
              <a:rPr lang="en-GB" sz="1200" b="1" kern="1200" dirty="0" smtClean="0">
                <a:solidFill>
                  <a:schemeClr val="tx1"/>
                </a:solidFill>
                <a:effectLst/>
                <a:latin typeface="+mn-lt"/>
                <a:ea typeface="+mn-ea"/>
                <a:cs typeface="+mn-cs"/>
              </a:rPr>
              <a:t>certified copy</a:t>
            </a:r>
            <a:r>
              <a:rPr lang="en-GB" sz="1200" kern="1200" dirty="0" smtClean="0">
                <a:solidFill>
                  <a:schemeClr val="tx1"/>
                </a:solidFill>
                <a:effectLst/>
                <a:latin typeface="+mn-lt"/>
                <a:ea typeface="+mn-ea"/>
                <a:cs typeface="+mn-cs"/>
              </a:rPr>
              <a:t> in the case of a non-money judgment (CPR 74.17(2)(a)-(h), CPR 74.18 and PD 74A). A certificate will not be issued unless:</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the time for appealing has expired without an appeal, or any appeal within that time has been disposed of (</a:t>
            </a:r>
            <a:r>
              <a:rPr lang="en-GB" sz="1200" u="sng" kern="1200" dirty="0" smtClean="0">
                <a:solidFill>
                  <a:schemeClr val="tx1"/>
                </a:solidFill>
                <a:effectLst/>
                <a:latin typeface="+mn-lt"/>
                <a:ea typeface="+mn-ea"/>
                <a:cs typeface="+mn-cs"/>
              </a:rPr>
              <a:t>CJJA 1982, </a:t>
            </a:r>
            <a:r>
              <a:rPr lang="en-GB" sz="1200" u="sng" kern="1200" dirty="0" err="1" smtClean="0">
                <a:solidFill>
                  <a:schemeClr val="tx1"/>
                </a:solidFill>
                <a:effectLst/>
                <a:latin typeface="+mn-lt"/>
                <a:ea typeface="+mn-ea"/>
                <a:cs typeface="+mn-cs"/>
              </a:rPr>
              <a:t>Sch</a:t>
            </a:r>
            <a:r>
              <a:rPr lang="en-GB" sz="1200" u="sng" kern="1200" dirty="0" smtClean="0">
                <a:solidFill>
                  <a:schemeClr val="tx1"/>
                </a:solidFill>
                <a:effectLst/>
                <a:latin typeface="+mn-lt"/>
                <a:ea typeface="+mn-ea"/>
                <a:cs typeface="+mn-cs"/>
              </a:rPr>
              <a:t> 6, para 3(a));</a:t>
            </a:r>
            <a:r>
              <a:rPr lang="en-GB" sz="1200" kern="1200" dirty="0" smtClean="0">
                <a:solidFill>
                  <a:schemeClr val="tx1"/>
                </a:solidFill>
                <a:effectLst/>
                <a:latin typeface="+mn-lt"/>
                <a:ea typeface="+mn-ea"/>
                <a:cs typeface="+mn-cs"/>
              </a:rPr>
              <a:t> and for non-money judgment (C</a:t>
            </a:r>
            <a:r>
              <a:rPr lang="en-GB" sz="1200" u="sng" kern="1200" dirty="0" smtClean="0">
                <a:solidFill>
                  <a:schemeClr val="tx1"/>
                </a:solidFill>
                <a:effectLst/>
                <a:latin typeface="+mn-lt"/>
                <a:ea typeface="+mn-ea"/>
                <a:cs typeface="+mn-cs"/>
              </a:rPr>
              <a:t>JJA 1982, </a:t>
            </a:r>
            <a:r>
              <a:rPr lang="en-GB" sz="1200" u="sng" kern="1200" dirty="0" err="1" smtClean="0">
                <a:solidFill>
                  <a:schemeClr val="tx1"/>
                </a:solidFill>
                <a:effectLst/>
                <a:latin typeface="+mn-lt"/>
                <a:ea typeface="+mn-ea"/>
                <a:cs typeface="+mn-cs"/>
              </a:rPr>
              <a:t>Sch</a:t>
            </a:r>
            <a:r>
              <a:rPr lang="en-GB" sz="1200" u="sng" kern="1200" dirty="0" smtClean="0">
                <a:solidFill>
                  <a:schemeClr val="tx1"/>
                </a:solidFill>
                <a:effectLst/>
                <a:latin typeface="+mn-lt"/>
                <a:ea typeface="+mn-ea"/>
                <a:cs typeface="+mn-cs"/>
              </a:rPr>
              <a:t> 7, para 3(a)</a:t>
            </a:r>
            <a:r>
              <a:rPr lang="en-GB"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enforcement of the judgment has not been stayed or suspended, and the time available for enforcement has not expired </a:t>
            </a:r>
            <a:r>
              <a:rPr lang="en-GB" sz="1200" u="sng" kern="1200" dirty="0" smtClean="0">
                <a:solidFill>
                  <a:schemeClr val="tx1"/>
                </a:solidFill>
                <a:effectLst/>
                <a:latin typeface="+mn-lt"/>
                <a:ea typeface="+mn-ea"/>
                <a:cs typeface="+mn-cs"/>
              </a:rPr>
              <a:t>((CJJA 1982, </a:t>
            </a:r>
            <a:r>
              <a:rPr lang="en-GB" sz="1200" u="sng" kern="1200" dirty="0" err="1" smtClean="0">
                <a:solidFill>
                  <a:schemeClr val="tx1"/>
                </a:solidFill>
                <a:effectLst/>
                <a:latin typeface="+mn-lt"/>
                <a:ea typeface="+mn-ea"/>
                <a:cs typeface="+mn-cs"/>
              </a:rPr>
              <a:t>Sch</a:t>
            </a:r>
            <a:r>
              <a:rPr lang="en-GB" sz="1200" u="sng" kern="1200" dirty="0" smtClean="0">
                <a:solidFill>
                  <a:schemeClr val="tx1"/>
                </a:solidFill>
                <a:effectLst/>
                <a:latin typeface="+mn-lt"/>
                <a:ea typeface="+mn-ea"/>
                <a:cs typeface="+mn-cs"/>
              </a:rPr>
              <a:t> 6, para 3(b))</a:t>
            </a:r>
            <a:r>
              <a:rPr lang="en-GB" sz="1200" kern="1200" dirty="0" smtClean="0">
                <a:solidFill>
                  <a:schemeClr val="tx1"/>
                </a:solidFill>
                <a:effectLst/>
                <a:latin typeface="+mn-lt"/>
                <a:ea typeface="+mn-ea"/>
                <a:cs typeface="+mn-cs"/>
              </a:rPr>
              <a:t> and for non-money judgment (</a:t>
            </a:r>
            <a:r>
              <a:rPr lang="en-GB" sz="1200" u="sng" kern="1200" dirty="0" smtClean="0">
                <a:solidFill>
                  <a:schemeClr val="tx1"/>
                </a:solidFill>
                <a:effectLst/>
                <a:latin typeface="+mn-lt"/>
                <a:ea typeface="+mn-ea"/>
                <a:cs typeface="+mn-cs"/>
              </a:rPr>
              <a:t>CJJA 1982, </a:t>
            </a:r>
            <a:r>
              <a:rPr lang="en-GB" sz="1200" u="sng" kern="1200" dirty="0" err="1" smtClean="0">
                <a:solidFill>
                  <a:schemeClr val="tx1"/>
                </a:solidFill>
                <a:effectLst/>
                <a:latin typeface="+mn-lt"/>
                <a:ea typeface="+mn-ea"/>
                <a:cs typeface="+mn-cs"/>
              </a:rPr>
              <a:t>Sch</a:t>
            </a:r>
            <a:r>
              <a:rPr lang="en-GB" sz="1200" u="sng" kern="1200" dirty="0" smtClean="0">
                <a:solidFill>
                  <a:schemeClr val="tx1"/>
                </a:solidFill>
                <a:effectLst/>
                <a:latin typeface="+mn-lt"/>
                <a:ea typeface="+mn-ea"/>
                <a:cs typeface="+mn-cs"/>
              </a:rPr>
              <a:t> 7, para 3(b</a:t>
            </a:r>
            <a:r>
              <a:rPr lang="en-GB"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GB" sz="1200" kern="1200" dirty="0" smtClean="0">
                <a:solidFill>
                  <a:schemeClr val="tx1"/>
                </a:solidFill>
                <a:effectLst/>
                <a:latin typeface="+mn-lt"/>
                <a:ea typeface="+mn-ea"/>
                <a:cs typeface="+mn-cs"/>
              </a:rPr>
              <a:t>Apply to the foreign court to register the judgment. The application must be made within </a:t>
            </a:r>
            <a:r>
              <a:rPr lang="en-GB" sz="1200" b="1" kern="1200" dirty="0" smtClean="0">
                <a:solidFill>
                  <a:schemeClr val="tx1"/>
                </a:solidFill>
                <a:effectLst/>
                <a:latin typeface="+mn-lt"/>
                <a:ea typeface="+mn-ea"/>
                <a:cs typeface="+mn-cs"/>
              </a:rPr>
              <a:t>six months</a:t>
            </a:r>
            <a:r>
              <a:rPr lang="en-GB" sz="1200" kern="1200" dirty="0" smtClean="0">
                <a:solidFill>
                  <a:schemeClr val="tx1"/>
                </a:solidFill>
                <a:effectLst/>
                <a:latin typeface="+mn-lt"/>
                <a:ea typeface="+mn-ea"/>
                <a:cs typeface="+mn-cs"/>
              </a:rPr>
              <a:t> of the date of issue of the certificate. Once registration has occurred the certificate has the same force and effect as a local judgment (Schedule 6, paragraph 6(1) and Schedule 7, paragraph 6(1), CJJA 1982).</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14</a:t>
            </a:fld>
            <a:endParaRPr lang="en-GB"/>
          </a:p>
        </p:txBody>
      </p:sp>
    </p:spTree>
    <p:extLst>
      <p:ext uri="{BB962C8B-B14F-4D97-AF65-F5344CB8AC3E}">
        <p14:creationId xmlns:p14="http://schemas.microsoft.com/office/powerpoint/2010/main" val="3056683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Therefore, pursuant to </a:t>
            </a:r>
            <a:r>
              <a:rPr lang="en-GB" u="sng" dirty="0" smtClean="0"/>
              <a:t>Article III of the New York Convention</a:t>
            </a:r>
            <a:r>
              <a:rPr lang="en-GB" dirty="0" smtClean="0"/>
              <a:t>, foreign arbitral awards of contracting states to the New York Convention are recognised as binding and enforced in accordance with the rules of procedure in Ireland under the conditions laid down in the New York Convention. </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15</a:t>
            </a:fld>
            <a:endParaRPr lang="en-GB"/>
          </a:p>
        </p:txBody>
      </p:sp>
    </p:spTree>
    <p:extLst>
      <p:ext uri="{BB962C8B-B14F-4D97-AF65-F5344CB8AC3E}">
        <p14:creationId xmlns:p14="http://schemas.microsoft.com/office/powerpoint/2010/main" val="1655721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GB" dirty="0"/>
              <a:t>While the English courts remain a good place to litigate and the commercial courts popular, the litigation landscape has changed.</a:t>
            </a:r>
          </a:p>
          <a:p>
            <a:pPr marL="171450" lvl="0" indent="-171450">
              <a:buFont typeface="Arial" panose="020B0604020202020204" pitchFamily="34" charset="0"/>
              <a:buChar char="•"/>
            </a:pPr>
            <a:r>
              <a:rPr lang="en-GB" dirty="0"/>
              <a:t>A ‘hard </a:t>
            </a:r>
            <a:r>
              <a:rPr lang="en-GB" dirty="0" err="1"/>
              <a:t>Brexit</a:t>
            </a:r>
            <a:r>
              <a:rPr lang="en-GB" dirty="0"/>
              <a:t>’ was avoided, but the EU-UK Trade and Cooperation agreement (December 2020) is silent on how E&amp;W courts will continue to harmonise with our European neighbours on questions of jurisdiction, serving documents and enforcement of judgments.</a:t>
            </a:r>
          </a:p>
          <a:p>
            <a:pPr marL="171450" lvl="0" indent="-171450">
              <a:buFont typeface="Arial" panose="020B0604020202020204" pitchFamily="34" charset="0"/>
              <a:buChar char="•"/>
            </a:pPr>
            <a:r>
              <a:rPr lang="en-GB" b="1" dirty="0"/>
              <a:t>The Hague Convention on Choice of Court Agreements was concluded in June 2005, and entered into force on 1 October 2015 in all EU member states (except Denmark), and Mexico. Its objectives are to give effect to choice of court agreements which designate the courts of a contracting state, and to require contracting states to recognise and enforce judgments from designated courts. It only applies to exclusive choice of court agreements, which may not include asymmetric agreements.</a:t>
            </a:r>
            <a:endParaRPr lang="en-GB" dirty="0"/>
          </a:p>
          <a:p>
            <a:pPr marL="171450" lvl="0" indent="-171450">
              <a:buFont typeface="Arial" panose="020B0604020202020204" pitchFamily="34" charset="0"/>
              <a:buChar char="•"/>
            </a:pPr>
            <a:r>
              <a:rPr lang="en-GB" dirty="0"/>
              <a:t>The European Free Trade Association (EFTA) (intergovernmental organisation of Iceland, Norway and Switzerland) states have said that they are willing to support the UK’s application, but the EU’s position (currently) is not positive. France is suspected as the country most opposed to the UK joining the Lugano Convention.</a:t>
            </a:r>
          </a:p>
          <a:p>
            <a:pPr marL="171450" lvl="0" indent="-171450">
              <a:buFont typeface="Arial" panose="020B0604020202020204" pitchFamily="34" charset="0"/>
              <a:buChar char="•"/>
            </a:pPr>
            <a:r>
              <a:rPr lang="en-GB" dirty="0"/>
              <a:t>The European Commission issued a communication to the European Parliament and European Council on </a:t>
            </a:r>
            <a:r>
              <a:rPr lang="en-GB" b="1" dirty="0"/>
              <a:t>12 April 2021</a:t>
            </a:r>
            <a:r>
              <a:rPr lang="en-GB" dirty="0"/>
              <a:t> recommending that the UK be denied entry to the convention. The Commission considers that participation is linked to the internal market and the UK as a third party should have a different arrangement – this approach was confirmed on 28 June 2021 when the European Commission deposited a </a:t>
            </a:r>
            <a:r>
              <a:rPr lang="en-GB" b="1" dirty="0"/>
              <a:t>Note </a:t>
            </a:r>
            <a:r>
              <a:rPr lang="en-GB" b="1" dirty="0" err="1"/>
              <a:t>Verbale</a:t>
            </a:r>
            <a:r>
              <a:rPr lang="en-GB" dirty="0"/>
              <a:t> stating that the European Commission representing the European Union was not in a position to give its consent to inviting the UK to accede to the Lugano Convention.</a:t>
            </a:r>
          </a:p>
          <a:p>
            <a:pPr marL="171450" lvl="0" indent="-171450">
              <a:buFont typeface="Arial" panose="020B0604020202020204" pitchFamily="34" charset="0"/>
              <a:buChar char="•"/>
            </a:pPr>
            <a:r>
              <a:rPr lang="en-GB" dirty="0"/>
              <a:t>While the European Council have the final decision, the European Commission must formally propose a vote to the European Council and this has yet to occur. For the moment there has not been a formal rejection.</a:t>
            </a:r>
          </a:p>
          <a:p>
            <a:endParaRPr lang="en-GB" dirty="0" smtClean="0"/>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2</a:t>
            </a:fld>
            <a:endParaRPr lang="en-GB"/>
          </a:p>
        </p:txBody>
      </p:sp>
    </p:spTree>
    <p:extLst>
      <p:ext uri="{BB962C8B-B14F-4D97-AF65-F5344CB8AC3E}">
        <p14:creationId xmlns:p14="http://schemas.microsoft.com/office/powerpoint/2010/main" val="3825423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smtClean="0">
                <a:solidFill>
                  <a:schemeClr val="tx1"/>
                </a:solidFill>
                <a:effectLst/>
                <a:latin typeface="+mn-lt"/>
                <a:ea typeface="+mn-ea"/>
                <a:cs typeface="+mn-cs"/>
              </a:rPr>
              <a:t>The EU rules on jurisdiction, recognition and enforcement of judgments will continue to apply to UK-EU cross-border disputes where civil or commercial proceedings have been instituted before the end of the transition period (Under article 66-68, 86 and 89 of the Withdrawal Agreement).</a:t>
            </a:r>
          </a:p>
          <a:p>
            <a:pPr lvl="0"/>
            <a:r>
              <a:rPr lang="en-GB" sz="1200" kern="1200" dirty="0" smtClean="0">
                <a:solidFill>
                  <a:schemeClr val="tx1"/>
                </a:solidFill>
                <a:effectLst/>
                <a:latin typeface="+mn-lt"/>
                <a:ea typeface="+mn-ea"/>
                <a:cs typeface="+mn-cs"/>
              </a:rPr>
              <a:t>For cases commenced before 31 January 2020 the approach of the English courts will be that they benefit from the old/current rules of jurisdiction, service and enforcement for their duration. But, there remains a risk that EU courts might take a differing view on the application Brussels enforcement rules in years.</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3</a:t>
            </a:fld>
            <a:endParaRPr lang="en-GB"/>
          </a:p>
        </p:txBody>
      </p:sp>
    </p:spTree>
    <p:extLst>
      <p:ext uri="{BB962C8B-B14F-4D97-AF65-F5344CB8AC3E}">
        <p14:creationId xmlns:p14="http://schemas.microsoft.com/office/powerpoint/2010/main" val="2755468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smtClean="0">
                <a:solidFill>
                  <a:schemeClr val="tx1"/>
                </a:solidFill>
                <a:effectLst/>
                <a:latin typeface="+mn-lt"/>
                <a:ea typeface="+mn-ea"/>
                <a:cs typeface="+mn-cs"/>
              </a:rPr>
              <a:t>The UK Government acceded in its own right to Hague Choice of Court Convention 2005 and is attempting to accede to the Lugano Convention 2007.</a:t>
            </a:r>
          </a:p>
          <a:p>
            <a:pPr marL="171450" lvl="0" indent="-171450">
              <a:buFont typeface="Arial" panose="020B0604020202020204" pitchFamily="34" charset="0"/>
              <a:buChar char="•"/>
            </a:pPr>
            <a:r>
              <a:rPr lang="en-GB" dirty="0" smtClean="0"/>
              <a:t>It has been suggested by the EU that Hague 2005 may not apply to contracts entered into before 1 January 2021.</a:t>
            </a:r>
          </a:p>
          <a:p>
            <a:pPr marL="171450" lvl="0" indent="-171450">
              <a:buFont typeface="Arial" panose="020B0604020202020204" pitchFamily="34" charset="0"/>
              <a:buChar char="•"/>
            </a:pPr>
            <a:r>
              <a:rPr lang="en-GB" dirty="0" smtClean="0"/>
              <a:t>The UK position is that it applies to contracts with English jurisdiction clauses entered into from the point in 2015 when the EU entered into the Convention.</a:t>
            </a:r>
          </a:p>
          <a:p>
            <a:pPr marL="171450" lvl="0" indent="-171450">
              <a:buFont typeface="Arial" panose="020B0604020202020204" pitchFamily="34" charset="0"/>
              <a:buChar char="•"/>
            </a:pPr>
            <a:r>
              <a:rPr lang="en-GB" dirty="0" smtClean="0"/>
              <a:t>This difference, it is anticipated, will need to be clarified in the courts.</a:t>
            </a:r>
            <a:endParaRPr lang="en-GB" sz="1050"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4</a:t>
            </a:fld>
            <a:endParaRPr lang="en-GB"/>
          </a:p>
        </p:txBody>
      </p:sp>
    </p:spTree>
    <p:extLst>
      <p:ext uri="{BB962C8B-B14F-4D97-AF65-F5344CB8AC3E}">
        <p14:creationId xmlns:p14="http://schemas.microsoft.com/office/powerpoint/2010/main" val="71001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Hague 2005 is not a complete solution as it excludes claims and judgments arising from </a:t>
            </a:r>
            <a:r>
              <a:rPr lang="en-GB" sz="1200" b="1" kern="1200" dirty="0" smtClean="0">
                <a:solidFill>
                  <a:schemeClr val="tx1"/>
                </a:solidFill>
                <a:effectLst/>
                <a:latin typeface="+mn-lt"/>
                <a:ea typeface="+mn-ea"/>
                <a:cs typeface="+mn-cs"/>
              </a:rPr>
              <a:t>non-exclusive or asymmetric jurisdiction clauses</a:t>
            </a:r>
            <a:r>
              <a:rPr lang="en-GB" sz="1200" kern="1200" dirty="0" smtClean="0">
                <a:solidFill>
                  <a:schemeClr val="tx1"/>
                </a:solidFill>
                <a:effectLst/>
                <a:latin typeface="+mn-lt"/>
                <a:ea typeface="+mn-ea"/>
                <a:cs typeface="+mn-cs"/>
              </a:rPr>
              <a:t> (frequently used in loan agreements and other finance documents providing that borrowers may only institute proceedings in the chosen court, and giving the lender the option to bring proceedings in the chosen court or "</a:t>
            </a:r>
            <a:r>
              <a:rPr lang="en-GB" sz="1200" i="1" kern="1200" dirty="0" smtClean="0">
                <a:solidFill>
                  <a:schemeClr val="tx1"/>
                </a:solidFill>
                <a:effectLst/>
                <a:latin typeface="+mn-lt"/>
                <a:ea typeface="+mn-ea"/>
                <a:cs typeface="+mn-cs"/>
              </a:rPr>
              <a:t>in any other court of competent jurisdiction</a:t>
            </a:r>
            <a:r>
              <a:rPr lang="en-GB" sz="1200" kern="1200" dirty="0" smtClean="0">
                <a:solidFill>
                  <a:schemeClr val="tx1"/>
                </a:solidFill>
                <a:effectLst/>
                <a:latin typeface="+mn-lt"/>
                <a:ea typeface="+mn-ea"/>
                <a:cs typeface="+mn-cs"/>
              </a:rPr>
              <a:t>" for example).</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5</a:t>
            </a:fld>
            <a:endParaRPr lang="en-GB"/>
          </a:p>
        </p:txBody>
      </p:sp>
    </p:spTree>
    <p:extLst>
      <p:ext uri="{BB962C8B-B14F-4D97-AF65-F5344CB8AC3E}">
        <p14:creationId xmlns:p14="http://schemas.microsoft.com/office/powerpoint/2010/main" val="2112056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9786B8A8-DEFC-4818-B3DB-95697A870D36}" type="slidenum">
              <a:rPr lang="en-GB" smtClean="0"/>
              <a:t>6</a:t>
            </a:fld>
            <a:endParaRPr lang="en-GB"/>
          </a:p>
        </p:txBody>
      </p:sp>
    </p:spTree>
    <p:extLst>
      <p:ext uri="{BB962C8B-B14F-4D97-AF65-F5344CB8AC3E}">
        <p14:creationId xmlns:p14="http://schemas.microsoft.com/office/powerpoint/2010/main" val="216621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mn-lt"/>
                <a:ea typeface="+mn-ea"/>
                <a:cs typeface="+mn-cs"/>
              </a:rPr>
              <a:t>In </a:t>
            </a:r>
            <a:r>
              <a:rPr lang="en-GB" sz="1200" b="0" i="1" u="none" strike="noStrike" kern="1200" dirty="0" err="1" smtClean="0">
                <a:solidFill>
                  <a:schemeClr val="tx1"/>
                </a:solidFill>
                <a:effectLst/>
                <a:latin typeface="+mn-lt"/>
                <a:ea typeface="+mn-ea"/>
                <a:cs typeface="+mn-cs"/>
                <a:hlinkClick r:id="rId3"/>
              </a:rPr>
              <a:t>Cherney</a:t>
            </a:r>
            <a:r>
              <a:rPr lang="en-GB" sz="1200" b="0" i="1" u="none" strike="noStrike" kern="1200" dirty="0" smtClean="0">
                <a:solidFill>
                  <a:schemeClr val="tx1"/>
                </a:solidFill>
                <a:effectLst/>
                <a:latin typeface="+mn-lt"/>
                <a:ea typeface="+mn-ea"/>
                <a:cs typeface="+mn-cs"/>
                <a:hlinkClick r:id="rId3"/>
              </a:rPr>
              <a:t> v </a:t>
            </a:r>
            <a:r>
              <a:rPr lang="en-GB" sz="1200" b="0" i="1" u="none" strike="noStrike" kern="1200" dirty="0" err="1" smtClean="0">
                <a:solidFill>
                  <a:schemeClr val="tx1"/>
                </a:solidFill>
                <a:effectLst/>
                <a:latin typeface="+mn-lt"/>
                <a:ea typeface="+mn-ea"/>
                <a:cs typeface="+mn-cs"/>
                <a:hlinkClick r:id="rId3"/>
              </a:rPr>
              <a:t>Deripaska</a:t>
            </a:r>
            <a:r>
              <a:rPr lang="en-GB" sz="1200" b="0" i="1" u="none" strike="noStrike" kern="1200" dirty="0" smtClean="0">
                <a:solidFill>
                  <a:schemeClr val="tx1"/>
                </a:solidFill>
                <a:effectLst/>
                <a:latin typeface="+mn-lt"/>
                <a:ea typeface="+mn-ea"/>
                <a:cs typeface="+mn-cs"/>
                <a:hlinkClick r:id="rId3"/>
              </a:rPr>
              <a:t> [2008] EWHC 1530 (</a:t>
            </a:r>
            <a:r>
              <a:rPr lang="en-GB" sz="1200" b="0" i="1" u="none" strike="noStrike" kern="1200" dirty="0" err="1" smtClean="0">
                <a:solidFill>
                  <a:schemeClr val="tx1"/>
                </a:solidFill>
                <a:effectLst/>
                <a:latin typeface="+mn-lt"/>
                <a:ea typeface="+mn-ea"/>
                <a:cs typeface="+mn-cs"/>
                <a:hlinkClick r:id="rId3"/>
              </a:rPr>
              <a:t>Comm</a:t>
            </a:r>
            <a:r>
              <a:rPr lang="en-GB" sz="1200" b="0" i="1" u="none" strike="noStrike" kern="1200" dirty="0" smtClean="0">
                <a:solidFill>
                  <a:schemeClr val="tx1"/>
                </a:solidFill>
                <a:effectLst/>
                <a:latin typeface="+mn-lt"/>
                <a:ea typeface="+mn-ea"/>
                <a:cs typeface="+mn-cs"/>
                <a:hlinkClick r:id="rId3"/>
              </a:rPr>
              <a:t>)</a:t>
            </a:r>
            <a:r>
              <a:rPr lang="en-GB" sz="1200" b="0" i="0" kern="1200" dirty="0" smtClean="0">
                <a:solidFill>
                  <a:schemeClr val="tx1"/>
                </a:solidFill>
                <a:effectLst/>
                <a:latin typeface="+mn-lt"/>
                <a:ea typeface="+mn-ea"/>
                <a:cs typeface="+mn-cs"/>
              </a:rPr>
              <a:t>, Christopher Clarke J said that, although the claimant need not prove his </a:t>
            </a:r>
            <a:r>
              <a:rPr lang="en-GB" sz="1200" b="1" i="0" kern="1200" dirty="0" smtClean="0">
                <a:solidFill>
                  <a:schemeClr val="tx1"/>
                </a:solidFill>
                <a:effectLst/>
                <a:latin typeface="+mn-lt"/>
                <a:ea typeface="+mn-ea"/>
                <a:cs typeface="+mn-cs"/>
              </a:rPr>
              <a:t>case</a:t>
            </a:r>
            <a:r>
              <a:rPr lang="en-GB" sz="1200" b="0" i="0" kern="1200" dirty="0" smtClean="0">
                <a:solidFill>
                  <a:schemeClr val="tx1"/>
                </a:solidFill>
                <a:effectLst/>
                <a:latin typeface="+mn-lt"/>
                <a:ea typeface="+mn-ea"/>
                <a:cs typeface="+mn-cs"/>
              </a:rPr>
              <a:t> on the balance of probabilities, his contention that the claim falls within a particular head must provide a much better, or at any rate a better, argument in favour of the alleged ground of jurisdiction existing, than there being no such ground.</a:t>
            </a:r>
          </a:p>
          <a:p>
            <a:endParaRPr lang="en-GB" sz="1200" b="0" i="0" kern="1200" dirty="0" smtClean="0">
              <a:solidFill>
                <a:schemeClr val="tx1"/>
              </a:solidFill>
              <a:effectLst/>
              <a:latin typeface="+mn-lt"/>
              <a:ea typeface="+mn-ea"/>
              <a:cs typeface="+mn-cs"/>
            </a:endParaRPr>
          </a:p>
          <a:p>
            <a:r>
              <a:rPr lang="en-GB" sz="1200" b="0" i="0" kern="1200" dirty="0" smtClean="0">
                <a:solidFill>
                  <a:schemeClr val="tx1"/>
                </a:solidFill>
                <a:effectLst/>
                <a:latin typeface="+mn-lt"/>
                <a:ea typeface="+mn-ea"/>
                <a:cs typeface="+mn-cs"/>
              </a:rPr>
              <a:t>In  </a:t>
            </a:r>
            <a:r>
              <a:rPr lang="en-GB" sz="1200" b="0" i="1" u="none" strike="noStrike" kern="1200" dirty="0" smtClean="0">
                <a:solidFill>
                  <a:schemeClr val="tx1"/>
                </a:solidFill>
                <a:effectLst/>
                <a:latin typeface="+mn-lt"/>
                <a:ea typeface="+mn-ea"/>
                <a:cs typeface="+mn-cs"/>
                <a:hlinkClick r:id="rId4"/>
              </a:rPr>
              <a:t>SMI Group Ltd v Levy and others [2012] EWHC 3078 (</a:t>
            </a:r>
            <a:r>
              <a:rPr lang="en-GB" sz="1200" b="0" i="1" u="none" strike="noStrike" kern="1200" dirty="0" err="1" smtClean="0">
                <a:solidFill>
                  <a:schemeClr val="tx1"/>
                </a:solidFill>
                <a:effectLst/>
                <a:latin typeface="+mn-lt"/>
                <a:ea typeface="+mn-ea"/>
                <a:cs typeface="+mn-cs"/>
                <a:hlinkClick r:id="rId4"/>
              </a:rPr>
              <a:t>Ch</a:t>
            </a:r>
            <a:r>
              <a:rPr lang="en-GB" sz="1200" b="0" i="1" u="none" strike="noStrike" kern="1200" dirty="0" smtClean="0">
                <a:solidFill>
                  <a:schemeClr val="tx1"/>
                </a:solidFill>
                <a:effectLst/>
                <a:latin typeface="+mn-lt"/>
                <a:ea typeface="+mn-ea"/>
                <a:cs typeface="+mn-cs"/>
                <a:hlinkClick r:id="rId4"/>
              </a:rPr>
              <a:t>)</a:t>
            </a:r>
            <a:r>
              <a:rPr lang="en-GB" sz="1200" b="0" i="1" u="none" strike="noStrike" kern="1200" dirty="0" smtClean="0">
                <a:solidFill>
                  <a:schemeClr val="tx1"/>
                </a:solidFill>
                <a:effectLst/>
                <a:latin typeface="+mn-lt"/>
                <a:ea typeface="+mn-ea"/>
                <a:cs typeface="+mn-cs"/>
              </a:rPr>
              <a:t> </a:t>
            </a:r>
            <a:r>
              <a:rPr lang="en-GB" sz="1200" b="0" i="0" kern="1200" dirty="0" smtClean="0">
                <a:solidFill>
                  <a:schemeClr val="tx1"/>
                </a:solidFill>
                <a:effectLst/>
                <a:latin typeface="+mn-lt"/>
                <a:ea typeface="+mn-ea"/>
                <a:cs typeface="+mn-cs"/>
              </a:rPr>
              <a:t>the court held that the </a:t>
            </a:r>
            <a:r>
              <a:rPr lang="en-GB" sz="1200" b="0" i="1" kern="1200" dirty="0" smtClean="0">
                <a:solidFill>
                  <a:schemeClr val="tx1"/>
                </a:solidFill>
                <a:effectLst/>
                <a:latin typeface="+mn-lt"/>
                <a:ea typeface="+mn-ea"/>
                <a:cs typeface="+mn-cs"/>
              </a:rPr>
              <a:t>Canada Trust</a:t>
            </a:r>
            <a:r>
              <a:rPr lang="en-GB" sz="1200" b="0" i="0" kern="1200" dirty="0" smtClean="0">
                <a:solidFill>
                  <a:schemeClr val="tx1"/>
                </a:solidFill>
                <a:effectLst/>
                <a:latin typeface="+mn-lt"/>
                <a:ea typeface="+mn-ea"/>
                <a:cs typeface="+mn-cs"/>
              </a:rPr>
              <a:t> gloss does not need to be satisfied where there is a stark dispute between opposing witnesses as to material facts: in such </a:t>
            </a:r>
            <a:r>
              <a:rPr lang="en-GB" sz="1200" b="1" i="0" kern="1200" dirty="0" smtClean="0">
                <a:solidFill>
                  <a:schemeClr val="tx1"/>
                </a:solidFill>
                <a:effectLst/>
                <a:latin typeface="+mn-lt"/>
                <a:ea typeface="+mn-ea"/>
                <a:cs typeface="+mn-cs"/>
              </a:rPr>
              <a:t>cases</a:t>
            </a:r>
            <a:r>
              <a:rPr lang="en-GB" sz="1200" b="0" i="0" kern="1200" dirty="0" smtClean="0">
                <a:solidFill>
                  <a:schemeClr val="tx1"/>
                </a:solidFill>
                <a:effectLst/>
                <a:latin typeface="+mn-lt"/>
                <a:ea typeface="+mn-ea"/>
                <a:cs typeface="+mn-cs"/>
              </a:rPr>
              <a:t>, it is not necessary to decide which party has the better argument. The court should instead concentrate on whether factors exist which allow the court to take jurisdiction and whether they are established to a sufficient degree.</a:t>
            </a:r>
          </a:p>
          <a:p>
            <a:endParaRPr lang="en-GB" sz="1200" b="0" i="0" kern="1200" dirty="0" smtClean="0">
              <a:solidFill>
                <a:schemeClr val="tx1"/>
              </a:solidFill>
              <a:effectLst/>
              <a:latin typeface="+mn-lt"/>
              <a:ea typeface="+mn-ea"/>
              <a:cs typeface="+mn-cs"/>
            </a:endParaRPr>
          </a:p>
          <a:p>
            <a:pPr fontAlgn="base"/>
            <a:r>
              <a:rPr lang="en-GB" sz="1200" b="0" i="0" kern="1200" dirty="0" smtClean="0">
                <a:solidFill>
                  <a:schemeClr val="tx1"/>
                </a:solidFill>
                <a:effectLst/>
                <a:latin typeface="+mn-lt"/>
                <a:ea typeface="+mn-ea"/>
                <a:cs typeface="+mn-cs"/>
              </a:rPr>
              <a:t>In </a:t>
            </a:r>
            <a:r>
              <a:rPr lang="en-GB" sz="1200" b="0" i="1" u="none" strike="noStrike" kern="1200" dirty="0" err="1" smtClean="0">
                <a:solidFill>
                  <a:schemeClr val="tx1"/>
                </a:solidFill>
                <a:effectLst/>
                <a:latin typeface="+mn-lt"/>
                <a:ea typeface="+mn-ea"/>
                <a:cs typeface="+mn-cs"/>
                <a:hlinkClick r:id="rId5"/>
              </a:rPr>
              <a:t>Brownlie</a:t>
            </a:r>
            <a:r>
              <a:rPr lang="en-GB" sz="1200" b="0" i="1" u="none" strike="noStrike" kern="1200" dirty="0" smtClean="0">
                <a:solidFill>
                  <a:schemeClr val="tx1"/>
                </a:solidFill>
                <a:effectLst/>
                <a:latin typeface="+mn-lt"/>
                <a:ea typeface="+mn-ea"/>
                <a:cs typeface="+mn-cs"/>
                <a:hlinkClick r:id="rId5"/>
              </a:rPr>
              <a:t> v Four Seasons Holdings </a:t>
            </a:r>
            <a:r>
              <a:rPr lang="en-GB" sz="1200" b="0" i="1" u="none" strike="noStrike" kern="1200" dirty="0" err="1" smtClean="0">
                <a:solidFill>
                  <a:schemeClr val="tx1"/>
                </a:solidFill>
                <a:effectLst/>
                <a:latin typeface="+mn-lt"/>
                <a:ea typeface="+mn-ea"/>
                <a:cs typeface="+mn-cs"/>
                <a:hlinkClick r:id="rId5"/>
              </a:rPr>
              <a:t>Inc</a:t>
            </a:r>
            <a:r>
              <a:rPr lang="en-GB" sz="1200" b="0" i="1" u="none" strike="noStrike" kern="1200" dirty="0" smtClean="0">
                <a:solidFill>
                  <a:schemeClr val="tx1"/>
                </a:solidFill>
                <a:effectLst/>
                <a:latin typeface="+mn-lt"/>
                <a:ea typeface="+mn-ea"/>
                <a:cs typeface="+mn-cs"/>
                <a:hlinkClick r:id="rId5"/>
              </a:rPr>
              <a:t> [2015] EWCA </a:t>
            </a:r>
            <a:r>
              <a:rPr lang="en-GB" sz="1200" b="0" i="1" u="none" strike="noStrike" kern="1200" dirty="0" err="1" smtClean="0">
                <a:solidFill>
                  <a:schemeClr val="tx1"/>
                </a:solidFill>
                <a:effectLst/>
                <a:latin typeface="+mn-lt"/>
                <a:ea typeface="+mn-ea"/>
                <a:cs typeface="+mn-cs"/>
                <a:hlinkClick r:id="rId5"/>
              </a:rPr>
              <a:t>Civ</a:t>
            </a:r>
            <a:r>
              <a:rPr lang="en-GB" sz="1200" b="0" i="1" u="none" strike="noStrike" kern="1200" dirty="0" smtClean="0">
                <a:solidFill>
                  <a:schemeClr val="tx1"/>
                </a:solidFill>
                <a:effectLst/>
                <a:latin typeface="+mn-lt"/>
                <a:ea typeface="+mn-ea"/>
                <a:cs typeface="+mn-cs"/>
                <a:hlinkClick r:id="rId5"/>
              </a:rPr>
              <a:t> 665</a:t>
            </a:r>
            <a:r>
              <a:rPr lang="en-GB" sz="1200" b="0" i="0" kern="1200" dirty="0" smtClean="0">
                <a:solidFill>
                  <a:schemeClr val="tx1"/>
                </a:solidFill>
                <a:effectLst/>
                <a:latin typeface="+mn-lt"/>
                <a:ea typeface="+mn-ea"/>
                <a:cs typeface="+mn-cs"/>
              </a:rPr>
              <a:t>, the Court of Appeal cited the dicta of </a:t>
            </a:r>
            <a:r>
              <a:rPr lang="en-GB" sz="1200" b="0" i="0" kern="1200" dirty="0" err="1" smtClean="0">
                <a:solidFill>
                  <a:schemeClr val="tx1"/>
                </a:solidFill>
                <a:effectLst/>
                <a:latin typeface="+mn-lt"/>
                <a:ea typeface="+mn-ea"/>
                <a:cs typeface="+mn-cs"/>
              </a:rPr>
              <a:t>Teare</a:t>
            </a:r>
            <a:r>
              <a:rPr lang="en-GB" sz="1200" b="0" i="0" kern="1200" dirty="0" smtClean="0">
                <a:solidFill>
                  <a:schemeClr val="tx1"/>
                </a:solidFill>
                <a:effectLst/>
                <a:latin typeface="+mn-lt"/>
                <a:ea typeface="+mn-ea"/>
                <a:cs typeface="+mn-cs"/>
              </a:rPr>
              <a:t> J in </a:t>
            </a:r>
            <a:r>
              <a:rPr lang="en-GB" sz="1200" b="0" i="1" kern="1200" dirty="0" smtClean="0">
                <a:solidFill>
                  <a:schemeClr val="tx1"/>
                </a:solidFill>
                <a:effectLst/>
                <a:latin typeface="+mn-lt"/>
                <a:ea typeface="+mn-ea"/>
                <a:cs typeface="+mn-cs"/>
              </a:rPr>
              <a:t>Gramsci</a:t>
            </a:r>
            <a:r>
              <a:rPr lang="en-GB" sz="1200" b="0" i="0" kern="1200" dirty="0" smtClean="0">
                <a:solidFill>
                  <a:schemeClr val="tx1"/>
                </a:solidFill>
                <a:effectLst/>
                <a:latin typeface="+mn-lt"/>
                <a:ea typeface="+mn-ea"/>
                <a:cs typeface="+mn-cs"/>
              </a:rPr>
              <a:t> regarding whether factors exist which allow it to take jurisdiction. Arden LJ went on to state that, when applying the </a:t>
            </a:r>
            <a:r>
              <a:rPr lang="en-GB" sz="1200" b="0" i="1" kern="1200" dirty="0" smtClean="0">
                <a:solidFill>
                  <a:schemeClr val="tx1"/>
                </a:solidFill>
                <a:effectLst/>
                <a:latin typeface="+mn-lt"/>
                <a:ea typeface="+mn-ea"/>
                <a:cs typeface="+mn-cs"/>
              </a:rPr>
              <a:t>Canada Trust</a:t>
            </a:r>
            <a:r>
              <a:rPr lang="en-GB" sz="1200" b="0" i="0" kern="1200" dirty="0" smtClean="0">
                <a:solidFill>
                  <a:schemeClr val="tx1"/>
                </a:solidFill>
                <a:effectLst/>
                <a:latin typeface="+mn-lt"/>
                <a:ea typeface="+mn-ea"/>
                <a:cs typeface="+mn-cs"/>
              </a:rPr>
              <a:t> gloss, the court should bear in mind that:</a:t>
            </a:r>
          </a:p>
          <a:p>
            <a:pPr marL="171450" indent="-171450" fontAlgn="base">
              <a:buFont typeface="Arial" panose="020B0604020202020204" pitchFamily="34" charset="0"/>
              <a:buChar char="•"/>
            </a:pPr>
            <a:r>
              <a:rPr lang="en-GB" sz="1200" b="0" i="0" kern="1200" dirty="0" smtClean="0">
                <a:solidFill>
                  <a:schemeClr val="tx1"/>
                </a:solidFill>
                <a:effectLst/>
                <a:latin typeface="+mn-lt"/>
                <a:ea typeface="+mn-ea"/>
                <a:cs typeface="+mn-cs"/>
              </a:rPr>
              <a:t>The test is flexible.</a:t>
            </a:r>
          </a:p>
          <a:p>
            <a:pPr marL="171450" indent="-171450" fontAlgn="base">
              <a:buFont typeface="Arial" panose="020B0604020202020204" pitchFamily="34" charset="0"/>
              <a:buChar char="•"/>
            </a:pPr>
            <a:r>
              <a:rPr lang="en-GB" sz="1200" b="0" i="0" kern="1200" dirty="0" smtClean="0">
                <a:solidFill>
                  <a:schemeClr val="tx1"/>
                </a:solidFill>
                <a:effectLst/>
                <a:latin typeface="+mn-lt"/>
                <a:ea typeface="+mn-ea"/>
                <a:cs typeface="+mn-cs"/>
              </a:rPr>
              <a:t>The court should not be drawn into deciding issues of fact.</a:t>
            </a:r>
          </a:p>
          <a:p>
            <a:pPr marL="171450" indent="-171450" fontAlgn="base">
              <a:buFont typeface="Arial" panose="020B0604020202020204" pitchFamily="34" charset="0"/>
              <a:buChar char="•"/>
            </a:pPr>
            <a:r>
              <a:rPr lang="en-GB" sz="1200" b="0" i="0" kern="1200" dirty="0" smtClean="0">
                <a:solidFill>
                  <a:schemeClr val="tx1"/>
                </a:solidFill>
                <a:effectLst/>
                <a:latin typeface="+mn-lt"/>
                <a:ea typeface="+mn-ea"/>
                <a:cs typeface="+mn-cs"/>
              </a:rPr>
              <a:t>The decision is to be made on the material available.</a:t>
            </a:r>
          </a:p>
          <a:p>
            <a:pPr marL="171450" indent="-171450" fontAlgn="base">
              <a:buFont typeface="Arial" panose="020B0604020202020204" pitchFamily="34" charset="0"/>
              <a:buChar char="•"/>
            </a:pPr>
            <a:endParaRPr lang="en-GB" sz="1200" b="0" i="0" kern="1200" dirty="0" smtClean="0">
              <a:solidFill>
                <a:schemeClr val="tx1"/>
              </a:solidFill>
              <a:effectLst/>
              <a:latin typeface="+mn-lt"/>
              <a:ea typeface="+mn-ea"/>
              <a:cs typeface="+mn-cs"/>
            </a:endParaRPr>
          </a:p>
          <a:p>
            <a:pPr fontAlgn="base"/>
            <a:r>
              <a:rPr lang="en-GB" i="1" dirty="0" smtClean="0"/>
              <a:t>Goldman Sachs International v Novo Banco SA [2018] UKSC 34</a:t>
            </a:r>
            <a:r>
              <a:rPr lang="en-GB" dirty="0" smtClean="0"/>
              <a:t>: three-limbed test endorsed by the Supreme Court:</a:t>
            </a:r>
          </a:p>
          <a:p>
            <a:pPr marL="228600" indent="-228600" fontAlgn="base">
              <a:buFont typeface="Arial" panose="020B0604020202020204" pitchFamily="34" charset="0"/>
              <a:buChar char="•"/>
            </a:pPr>
            <a:r>
              <a:rPr lang="en-GB" dirty="0" smtClean="0"/>
              <a:t>The claimant must supply a plausible evidential basis for the application of a relevant jurisdictional gateway.</a:t>
            </a:r>
          </a:p>
          <a:p>
            <a:pPr marL="228600" indent="-228600" fontAlgn="base">
              <a:buFont typeface="Arial" panose="020B0604020202020204" pitchFamily="34" charset="0"/>
              <a:buChar char="•"/>
            </a:pPr>
            <a:r>
              <a:rPr lang="en-GB" dirty="0" smtClean="0"/>
              <a:t>If there is an issue of fact about it or some other doubt, the court must take a view on the material available if it can.</a:t>
            </a:r>
          </a:p>
          <a:p>
            <a:pPr marL="228600" indent="-228600" fontAlgn="base">
              <a:buFont typeface="Arial" panose="020B0604020202020204" pitchFamily="34" charset="0"/>
              <a:buChar char="•"/>
            </a:pPr>
            <a:r>
              <a:rPr lang="en-GB" dirty="0" smtClean="0"/>
              <a:t>If no reliable assessment can be made, there is a </a:t>
            </a:r>
            <a:r>
              <a:rPr lang="en-GB" b="1" dirty="0" smtClean="0"/>
              <a:t>good</a:t>
            </a:r>
            <a:r>
              <a:rPr lang="en-GB" dirty="0" smtClean="0"/>
              <a:t> </a:t>
            </a:r>
            <a:r>
              <a:rPr lang="en-GB" b="1" dirty="0" smtClean="0"/>
              <a:t>arguable</a:t>
            </a:r>
            <a:r>
              <a:rPr lang="en-GB" dirty="0" smtClean="0"/>
              <a:t> </a:t>
            </a:r>
            <a:r>
              <a:rPr lang="en-GB" b="1" dirty="0" smtClean="0"/>
              <a:t>case</a:t>
            </a:r>
            <a:r>
              <a:rPr lang="en-GB" dirty="0" smtClean="0"/>
              <a:t> for the application of the gateway if there is a plausible (albeit contested) evidential basis for it.</a:t>
            </a:r>
          </a:p>
          <a:p>
            <a:pPr marL="228600" indent="-228600" fontAlgn="base">
              <a:buFont typeface="Arial" panose="020B0604020202020204" pitchFamily="34" charset="0"/>
              <a:buChar char="•"/>
            </a:pPr>
            <a:endParaRPr lang="en-GB" dirty="0" smtClean="0"/>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defRPr/>
            </a:pPr>
            <a:r>
              <a:rPr lang="en-GB" dirty="0" smtClean="0"/>
              <a:t>In </a:t>
            </a:r>
            <a:r>
              <a:rPr lang="en-GB" i="1" dirty="0" smtClean="0"/>
              <a:t>Kaefer </a:t>
            </a:r>
            <a:r>
              <a:rPr lang="en-GB" i="1" dirty="0" err="1" smtClean="0"/>
              <a:t>Aislamientos</a:t>
            </a:r>
            <a:r>
              <a:rPr lang="en-GB" i="1" dirty="0" smtClean="0"/>
              <a:t> SA de CV v AMS Drilling Mexico SA de CV and others [2019] EWCA </a:t>
            </a:r>
            <a:r>
              <a:rPr lang="en-GB" i="1" dirty="0" err="1" smtClean="0"/>
              <a:t>Civ</a:t>
            </a:r>
            <a:r>
              <a:rPr lang="en-GB" i="1" dirty="0" smtClean="0"/>
              <a:t> 10 </a:t>
            </a:r>
            <a:r>
              <a:rPr lang="en-GB" i="0" baseline="0" dirty="0" smtClean="0"/>
              <a:t>the Court of Appeal confirmed that t</a:t>
            </a:r>
            <a:r>
              <a:rPr lang="en-GB" sz="1200" b="0" i="0" kern="1200" dirty="0" smtClean="0">
                <a:solidFill>
                  <a:schemeClr val="tx1"/>
                </a:solidFill>
                <a:effectLst/>
                <a:latin typeface="+mn-lt"/>
                <a:ea typeface="+mn-ea"/>
                <a:cs typeface="+mn-cs"/>
              </a:rPr>
              <a:t>he test in the first two limbs was relative, but the third limb moved away from a relative test and introduced a more flexible test combining </a:t>
            </a:r>
            <a:r>
              <a:rPr lang="en-GB" sz="1200" b="1" i="0" kern="1200" dirty="0" smtClean="0">
                <a:solidFill>
                  <a:schemeClr val="tx1"/>
                </a:solidFill>
                <a:effectLst/>
                <a:latin typeface="+mn-lt"/>
                <a:ea typeface="+mn-ea"/>
                <a:cs typeface="+mn-cs"/>
              </a:rPr>
              <a:t>good</a:t>
            </a:r>
            <a:r>
              <a:rPr lang="en-GB" sz="1200" b="0" i="0" kern="1200" dirty="0" smtClean="0">
                <a:solidFill>
                  <a:schemeClr val="tx1"/>
                </a:solidFill>
                <a:effectLst/>
                <a:latin typeface="+mn-lt"/>
                <a:ea typeface="+mn-ea"/>
                <a:cs typeface="+mn-cs"/>
              </a:rPr>
              <a:t> </a:t>
            </a:r>
            <a:r>
              <a:rPr lang="en-GB" sz="1200" b="1" i="0" kern="1200" dirty="0" smtClean="0">
                <a:solidFill>
                  <a:schemeClr val="tx1"/>
                </a:solidFill>
                <a:effectLst/>
                <a:latin typeface="+mn-lt"/>
                <a:ea typeface="+mn-ea"/>
                <a:cs typeface="+mn-cs"/>
              </a:rPr>
              <a:t>arguable</a:t>
            </a:r>
            <a:r>
              <a:rPr lang="en-GB" sz="1200" b="0" i="0" kern="1200" dirty="0" smtClean="0">
                <a:solidFill>
                  <a:schemeClr val="tx1"/>
                </a:solidFill>
                <a:effectLst/>
                <a:latin typeface="+mn-lt"/>
                <a:ea typeface="+mn-ea"/>
                <a:cs typeface="+mn-cs"/>
              </a:rPr>
              <a:t> </a:t>
            </a:r>
            <a:r>
              <a:rPr lang="en-GB" sz="1200" b="1" i="0" kern="1200" dirty="0" smtClean="0">
                <a:solidFill>
                  <a:schemeClr val="tx1"/>
                </a:solidFill>
                <a:effectLst/>
                <a:latin typeface="+mn-lt"/>
                <a:ea typeface="+mn-ea"/>
                <a:cs typeface="+mn-cs"/>
              </a:rPr>
              <a:t>case</a:t>
            </a:r>
            <a:r>
              <a:rPr lang="en-GB" sz="1200" b="0" i="0" kern="1200" dirty="0" smtClean="0">
                <a:solidFill>
                  <a:schemeClr val="tx1"/>
                </a:solidFill>
                <a:effectLst/>
                <a:latin typeface="+mn-lt"/>
                <a:ea typeface="+mn-ea"/>
                <a:cs typeface="+mn-cs"/>
              </a:rPr>
              <a:t> and plausibility of evidence.</a:t>
            </a:r>
            <a:endParaRPr lang="en-GB" dirty="0" smtClean="0"/>
          </a:p>
          <a:p>
            <a:pPr marL="171450" indent="-171450" fontAlgn="base">
              <a:buFont typeface="Arial" panose="020B0604020202020204" pitchFamily="34" charset="0"/>
              <a:buChar char="•"/>
            </a:pPr>
            <a:endParaRPr lang="en-GB" sz="1200" b="0" i="0" kern="1200" dirty="0" smtClean="0">
              <a:solidFill>
                <a:schemeClr val="tx1"/>
              </a:solidFill>
              <a:effectLst/>
              <a:latin typeface="+mn-lt"/>
              <a:ea typeface="+mn-ea"/>
              <a:cs typeface="+mn-cs"/>
            </a:endParaRPr>
          </a:p>
          <a:p>
            <a:endParaRPr lang="en-GB" dirty="0" smtClean="0"/>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7</a:t>
            </a:fld>
            <a:endParaRPr lang="en-GB"/>
          </a:p>
        </p:txBody>
      </p:sp>
    </p:spTree>
    <p:extLst>
      <p:ext uri="{BB962C8B-B14F-4D97-AF65-F5344CB8AC3E}">
        <p14:creationId xmlns:p14="http://schemas.microsoft.com/office/powerpoint/2010/main" val="39554952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Although the wording in CPR 6.37(1)(b) requires that "the claimant believes that the claim has a reasonable prospect of success", it is accepted that the test is not subjective. The test is the same as the "real prospect of success" test required under CPR 24 (</a:t>
            </a:r>
            <a:r>
              <a:rPr lang="en-GB" sz="1200" i="1" kern="1200" dirty="0" smtClean="0">
                <a:solidFill>
                  <a:schemeClr val="tx1"/>
                </a:solidFill>
                <a:effectLst/>
                <a:latin typeface="+mn-lt"/>
                <a:ea typeface="+mn-ea"/>
                <a:cs typeface="+mn-cs"/>
              </a:rPr>
              <a:t>Carvill America </a:t>
            </a:r>
            <a:r>
              <a:rPr lang="en-GB" sz="1200" i="1" kern="1200" dirty="0" err="1" smtClean="0">
                <a:solidFill>
                  <a:schemeClr val="tx1"/>
                </a:solidFill>
                <a:effectLst/>
                <a:latin typeface="+mn-lt"/>
                <a:ea typeface="+mn-ea"/>
                <a:cs typeface="+mn-cs"/>
              </a:rPr>
              <a:t>Inc</a:t>
            </a:r>
            <a:r>
              <a:rPr lang="en-GB" sz="1200" i="1" kern="1200" dirty="0" smtClean="0">
                <a:solidFill>
                  <a:schemeClr val="tx1"/>
                </a:solidFill>
                <a:effectLst/>
                <a:latin typeface="+mn-lt"/>
                <a:ea typeface="+mn-ea"/>
                <a:cs typeface="+mn-cs"/>
              </a:rPr>
              <a:t> and another v </a:t>
            </a:r>
            <a:r>
              <a:rPr lang="en-GB" sz="1200" i="1" kern="1200" dirty="0" err="1" smtClean="0">
                <a:solidFill>
                  <a:schemeClr val="tx1"/>
                </a:solidFill>
                <a:effectLst/>
                <a:latin typeface="+mn-lt"/>
                <a:ea typeface="+mn-ea"/>
                <a:cs typeface="+mn-cs"/>
              </a:rPr>
              <a:t>Camperdown</a:t>
            </a:r>
            <a:r>
              <a:rPr lang="en-GB" sz="1200" i="1" kern="1200" dirty="0" smtClean="0">
                <a:solidFill>
                  <a:schemeClr val="tx1"/>
                </a:solidFill>
                <a:effectLst/>
                <a:latin typeface="+mn-lt"/>
                <a:ea typeface="+mn-ea"/>
                <a:cs typeface="+mn-cs"/>
              </a:rPr>
              <a:t> UK Ltd and others [2005] EWCA </a:t>
            </a:r>
            <a:r>
              <a:rPr lang="en-GB" sz="1200" i="1" kern="1200" dirty="0" err="1" smtClean="0">
                <a:solidFill>
                  <a:schemeClr val="tx1"/>
                </a:solidFill>
                <a:effectLst/>
                <a:latin typeface="+mn-lt"/>
                <a:ea typeface="+mn-ea"/>
                <a:cs typeface="+mn-cs"/>
              </a:rPr>
              <a:t>Civ</a:t>
            </a:r>
            <a:r>
              <a:rPr lang="en-GB" sz="1200" i="1" kern="1200" dirty="0" smtClean="0">
                <a:solidFill>
                  <a:schemeClr val="tx1"/>
                </a:solidFill>
                <a:effectLst/>
                <a:latin typeface="+mn-lt"/>
                <a:ea typeface="+mn-ea"/>
                <a:cs typeface="+mn-cs"/>
              </a:rPr>
              <a:t> 645</a:t>
            </a:r>
            <a:r>
              <a:rPr lang="en-GB" sz="1200" kern="1200" dirty="0" smtClean="0">
                <a:solidFill>
                  <a:schemeClr val="tx1"/>
                </a:solidFill>
                <a:effectLst/>
                <a:latin typeface="+mn-lt"/>
                <a:ea typeface="+mn-ea"/>
                <a:cs typeface="+mn-cs"/>
              </a:rPr>
              <a:t>).</a:t>
            </a: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8</a:t>
            </a:fld>
            <a:endParaRPr lang="en-GB"/>
          </a:p>
        </p:txBody>
      </p:sp>
    </p:spTree>
    <p:extLst>
      <p:ext uri="{BB962C8B-B14F-4D97-AF65-F5344CB8AC3E}">
        <p14:creationId xmlns:p14="http://schemas.microsoft.com/office/powerpoint/2010/main" val="42475474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When considering whether England is the most appropriate forum, the court should have in mind the "overall shape of any trial" and, in particular what are, or what are likely to be, the issues between the parties which will ultimately be required to be determined at any trial (</a:t>
            </a:r>
            <a:r>
              <a:rPr lang="en-GB" i="1" dirty="0" smtClean="0">
                <a:hlinkClick r:id="rId3"/>
              </a:rPr>
              <a:t>Surrey (UK) Ltd v Mazandaran Wood &amp; Paper Industries [2014] EWHC 3165 (</a:t>
            </a:r>
            <a:r>
              <a:rPr lang="en-GB" i="1" dirty="0" err="1" smtClean="0">
                <a:hlinkClick r:id="rId3"/>
              </a:rPr>
              <a:t>Comm</a:t>
            </a:r>
            <a:r>
              <a:rPr lang="en-GB" i="1" dirty="0" smtClean="0">
                <a:hlinkClick r:id="rId3"/>
              </a:rPr>
              <a:t>)</a:t>
            </a:r>
            <a:endParaRPr lang="en-GB" dirty="0" smtClean="0"/>
          </a:p>
          <a:p>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Lord Collins of </a:t>
            </a:r>
            <a:r>
              <a:rPr lang="en-GB" dirty="0" err="1" smtClean="0"/>
              <a:t>Mapesbury</a:t>
            </a:r>
            <a:r>
              <a:rPr lang="en-GB" dirty="0" smtClean="0"/>
              <a:t> in </a:t>
            </a:r>
            <a:r>
              <a:rPr lang="en-GB" i="1" dirty="0" smtClean="0">
                <a:solidFill>
                  <a:schemeClr val="accent2">
                    <a:lumMod val="50000"/>
                  </a:schemeClr>
                </a:solidFill>
              </a:rPr>
              <a:t>AK Investment CJSC v Kyrgyz Mobile Tel Ltd [2011] UKPC 7:  </a:t>
            </a:r>
            <a:r>
              <a:rPr lang="en-GB" dirty="0" smtClean="0"/>
              <a:t>England is the proper place to bring the claim in </a:t>
            </a:r>
            <a:r>
              <a:rPr lang="en-GB" b="1" dirty="0" smtClean="0"/>
              <a:t>cases</a:t>
            </a:r>
            <a:r>
              <a:rPr lang="en-GB" dirty="0" smtClean="0"/>
              <a:t> where a foreign forum is clearly the natural forum, but a hearing in the foreign court is shown not to be feasible or fair.</a:t>
            </a:r>
            <a:endParaRPr lang="en-GB" i="1" dirty="0" smtClean="0">
              <a:solidFill>
                <a:schemeClr val="accent2">
                  <a:lumMod val="50000"/>
                </a:schemeClr>
              </a:solidFill>
            </a:endParaRPr>
          </a:p>
          <a:p>
            <a:endParaRPr lang="en-GB" dirty="0"/>
          </a:p>
        </p:txBody>
      </p:sp>
      <p:sp>
        <p:nvSpPr>
          <p:cNvPr id="4" name="Slide Number Placeholder 3"/>
          <p:cNvSpPr>
            <a:spLocks noGrp="1"/>
          </p:cNvSpPr>
          <p:nvPr>
            <p:ph type="sldNum" sz="quarter" idx="10"/>
          </p:nvPr>
        </p:nvSpPr>
        <p:spPr/>
        <p:txBody>
          <a:bodyPr/>
          <a:lstStyle/>
          <a:p>
            <a:fld id="{9786B8A8-DEFC-4818-B3DB-95697A870D36}" type="slidenum">
              <a:rPr lang="en-GB" smtClean="0"/>
              <a:t>9</a:t>
            </a:fld>
            <a:endParaRPr lang="en-GB"/>
          </a:p>
        </p:txBody>
      </p:sp>
    </p:spTree>
    <p:extLst>
      <p:ext uri="{BB962C8B-B14F-4D97-AF65-F5344CB8AC3E}">
        <p14:creationId xmlns:p14="http://schemas.microsoft.com/office/powerpoint/2010/main" val="39971163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1">
    <p:spTree>
      <p:nvGrpSpPr>
        <p:cNvPr id="1" name=""/>
        <p:cNvGrpSpPr/>
        <p:nvPr/>
      </p:nvGrpSpPr>
      <p:grpSpPr>
        <a:xfrm>
          <a:off x="0" y="0"/>
          <a:ext cx="0" cy="0"/>
          <a:chOff x="0" y="0"/>
          <a:chExt cx="0" cy="0"/>
        </a:xfrm>
      </p:grpSpPr>
      <p:sp>
        <p:nvSpPr>
          <p:cNvPr id="28" name="Freeform 27">
            <a:extLst>
              <a:ext uri="{FF2B5EF4-FFF2-40B4-BE49-F238E27FC236}">
                <a16:creationId xmlns:a16="http://schemas.microsoft.com/office/drawing/2014/main" id="{41683818-7710-324D-9D61-FCCC8010DA98}"/>
              </a:ext>
            </a:extLst>
          </p:cNvPr>
          <p:cNvSpPr/>
          <p:nvPr/>
        </p:nvSpPr>
        <p:spPr>
          <a:xfrm>
            <a:off x="-1" y="3492031"/>
            <a:ext cx="9144000" cy="3367786"/>
          </a:xfrm>
          <a:custGeom>
            <a:avLst/>
            <a:gdLst>
              <a:gd name="connsiteX0" fmla="*/ 9136215 w 9144000"/>
              <a:gd name="connsiteY0" fmla="*/ 0 h 3367786"/>
              <a:gd name="connsiteX1" fmla="*/ 9144000 w 9144000"/>
              <a:gd name="connsiteY1" fmla="*/ 3358493 h 3367786"/>
              <a:gd name="connsiteX2" fmla="*/ 0 w 9144000"/>
              <a:gd name="connsiteY2" fmla="*/ 3367786 h 3367786"/>
              <a:gd name="connsiteX3" fmla="*/ 0 w 9144000"/>
              <a:gd name="connsiteY3" fmla="*/ 2428944 h 3367786"/>
              <a:gd name="connsiteX4" fmla="*/ 9136215 w 9144000"/>
              <a:gd name="connsiteY4" fmla="*/ 0 h 3367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3367786">
                <a:moveTo>
                  <a:pt x="9136215" y="0"/>
                </a:moveTo>
                <a:cubicBezTo>
                  <a:pt x="9138809" y="1119498"/>
                  <a:pt x="9141405" y="2238995"/>
                  <a:pt x="9144000" y="3358493"/>
                </a:cubicBezTo>
                <a:lnTo>
                  <a:pt x="0" y="3367786"/>
                </a:lnTo>
                <a:lnTo>
                  <a:pt x="0" y="2428944"/>
                </a:lnTo>
                <a:lnTo>
                  <a:pt x="9136215" y="0"/>
                </a:lnTo>
                <a:close/>
              </a:path>
            </a:pathLst>
          </a:cu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sp>
        <p:nvSpPr>
          <p:cNvPr id="19" name="Text Placeholder 13">
            <a:extLst>
              <a:ext uri="{FF2B5EF4-FFF2-40B4-BE49-F238E27FC236}">
                <a16:creationId xmlns:a16="http://schemas.microsoft.com/office/drawing/2014/main" id="{9D1D3334-16EF-404E-996F-D251D13B1E18}"/>
              </a:ext>
            </a:extLst>
          </p:cNvPr>
          <p:cNvSpPr>
            <a:spLocks noGrp="1"/>
          </p:cNvSpPr>
          <p:nvPr>
            <p:ph type="body" sz="quarter" idx="10"/>
          </p:nvPr>
        </p:nvSpPr>
        <p:spPr>
          <a:xfrm>
            <a:off x="967164" y="3657506"/>
            <a:ext cx="5472000" cy="138499"/>
          </a:xfrm>
          <a:prstGeom prst="rect">
            <a:avLst/>
          </a:prstGeom>
        </p:spPr>
        <p:txBody>
          <a:bodyPr wrap="square" lIns="0" tIns="0" rIns="0" bIns="0">
            <a:spAutoFit/>
          </a:bodyPr>
          <a:lstStyle>
            <a:lvl1pPr marL="0" indent="0">
              <a:buNone/>
              <a:defRPr sz="900">
                <a:latin typeface="Verdana" panose="020B0604030504040204" pitchFamily="34" charset="0"/>
                <a:ea typeface="Verdana" panose="020B0604030504040204" pitchFamily="34" charset="0"/>
                <a:cs typeface="Verdana" panose="020B0604030504040204" pitchFamily="34" charset="0"/>
              </a:defRPr>
            </a:lvl1pPr>
            <a:lvl2pPr marL="342900" indent="0">
              <a:buNone/>
              <a:defRPr sz="750">
                <a:latin typeface="Verdana" panose="020B0604030504040204" pitchFamily="34" charset="0"/>
                <a:ea typeface="Verdana" panose="020B0604030504040204" pitchFamily="34" charset="0"/>
                <a:cs typeface="Verdana" panose="020B0604030504040204" pitchFamily="34" charset="0"/>
              </a:defRPr>
            </a:lvl2pPr>
            <a:lvl3pPr marL="685800" indent="0">
              <a:buNone/>
              <a:defRPr sz="750">
                <a:latin typeface="Verdana" panose="020B0604030504040204" pitchFamily="34" charset="0"/>
                <a:ea typeface="Verdana" panose="020B0604030504040204" pitchFamily="34" charset="0"/>
                <a:cs typeface="Verdana" panose="020B0604030504040204" pitchFamily="34" charset="0"/>
              </a:defRPr>
            </a:lvl3pPr>
            <a:lvl4pPr marL="1028700" indent="0">
              <a:buNone/>
              <a:defRPr sz="750">
                <a:latin typeface="Verdana" panose="020B0604030504040204" pitchFamily="34" charset="0"/>
                <a:ea typeface="Verdana" panose="020B0604030504040204" pitchFamily="34" charset="0"/>
                <a:cs typeface="Verdana" panose="020B0604030504040204" pitchFamily="34" charset="0"/>
              </a:defRPr>
            </a:lvl4pPr>
            <a:lvl5pPr marL="1371600" indent="0">
              <a:buNone/>
              <a:defRPr sz="750">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Edit Master text styles</a:t>
            </a:r>
          </a:p>
        </p:txBody>
      </p:sp>
      <p:sp>
        <p:nvSpPr>
          <p:cNvPr id="20" name="Title 14">
            <a:extLst>
              <a:ext uri="{FF2B5EF4-FFF2-40B4-BE49-F238E27FC236}">
                <a16:creationId xmlns:a16="http://schemas.microsoft.com/office/drawing/2014/main" id="{3A3D58B0-2D64-0249-843E-D5F960E427A4}"/>
              </a:ext>
            </a:extLst>
          </p:cNvPr>
          <p:cNvSpPr>
            <a:spLocks noGrp="1"/>
          </p:cNvSpPr>
          <p:nvPr>
            <p:ph type="title" hasCustomPrompt="1"/>
          </p:nvPr>
        </p:nvSpPr>
        <p:spPr>
          <a:xfrm>
            <a:off x="967165" y="1461704"/>
            <a:ext cx="6631669" cy="265457"/>
          </a:xfrm>
        </p:spPr>
        <p:txBody>
          <a:bodyPr vert="horz" wrap="square" lIns="0" tIns="0" rIns="0" bIns="0" anchor="t" anchorCtr="0">
            <a:spAutoFit/>
          </a:bodyPr>
          <a:lstStyle>
            <a:lvl1pPr algn="l">
              <a:defRPr sz="1725" cap="all" baseline="0">
                <a:solidFill>
                  <a:srgbClr val="4A4948"/>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21" name="Text Placeholder 13">
            <a:extLst>
              <a:ext uri="{FF2B5EF4-FFF2-40B4-BE49-F238E27FC236}">
                <a16:creationId xmlns:a16="http://schemas.microsoft.com/office/drawing/2014/main" id="{6EC18160-9B85-5A46-96B0-236CBA79AA20}"/>
              </a:ext>
            </a:extLst>
          </p:cNvPr>
          <p:cNvSpPr>
            <a:spLocks noGrp="1"/>
          </p:cNvSpPr>
          <p:nvPr>
            <p:ph type="body" sz="quarter" idx="11" hasCustomPrompt="1"/>
          </p:nvPr>
        </p:nvSpPr>
        <p:spPr>
          <a:xfrm>
            <a:off x="967164" y="3399150"/>
            <a:ext cx="5472000" cy="138499"/>
          </a:xfrm>
          <a:prstGeom prst="rect">
            <a:avLst/>
          </a:prstGeom>
        </p:spPr>
        <p:txBody>
          <a:bodyPr wrap="square" lIns="0" tIns="0" rIns="0" bIns="0">
            <a:spAutoFit/>
          </a:bodyPr>
          <a:lstStyle>
            <a:lvl1pPr marL="0" indent="0">
              <a:buNone/>
              <a:defRPr sz="900" b="1" cap="all" baseline="0">
                <a:solidFill>
                  <a:srgbClr val="4A4948"/>
                </a:solidFill>
                <a:latin typeface="Verdana" panose="020B0604030504040204" pitchFamily="34" charset="0"/>
                <a:ea typeface="Verdana" panose="020B0604030504040204" pitchFamily="34" charset="0"/>
                <a:cs typeface="Verdana" panose="020B0604030504040204" pitchFamily="34" charset="0"/>
              </a:defRPr>
            </a:lvl1pPr>
            <a:lvl2pPr marL="3429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2pPr>
            <a:lvl3pPr marL="6858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3pPr>
            <a:lvl4pPr marL="10287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4pPr>
            <a:lvl5pPr marL="13716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p:txBody>
      </p:sp>
      <p:sp>
        <p:nvSpPr>
          <p:cNvPr id="22" name="Picture Placeholder 66">
            <a:extLst>
              <a:ext uri="{FF2B5EF4-FFF2-40B4-BE49-F238E27FC236}">
                <a16:creationId xmlns:a16="http://schemas.microsoft.com/office/drawing/2014/main" id="{4B892D20-6694-224C-84FC-DB54EAD412FF}"/>
              </a:ext>
            </a:extLst>
          </p:cNvPr>
          <p:cNvSpPr>
            <a:spLocks noGrp="1"/>
          </p:cNvSpPr>
          <p:nvPr>
            <p:ph type="pic" sz="quarter" idx="12"/>
          </p:nvPr>
        </p:nvSpPr>
        <p:spPr>
          <a:xfrm>
            <a:off x="4787529" y="2595665"/>
            <a:ext cx="3530894" cy="3530894"/>
          </a:xfrm>
          <a:custGeom>
            <a:avLst/>
            <a:gdLst>
              <a:gd name="connsiteX0" fmla="*/ 1992649 w 4104000"/>
              <a:gd name="connsiteY0" fmla="*/ 0 h 4101003"/>
              <a:gd name="connsiteX1" fmla="*/ 2111351 w 4104000"/>
              <a:gd name="connsiteY1" fmla="*/ 0 h 4101003"/>
              <a:gd name="connsiteX2" fmla="*/ 2261805 w 4104000"/>
              <a:gd name="connsiteY2" fmla="*/ 7597 h 4101003"/>
              <a:gd name="connsiteX3" fmla="*/ 4104000 w 4104000"/>
              <a:gd name="connsiteY3" fmla="*/ 2049003 h 4101003"/>
              <a:gd name="connsiteX4" fmla="*/ 2052000 w 4104000"/>
              <a:gd name="connsiteY4" fmla="*/ 4101003 h 4101003"/>
              <a:gd name="connsiteX5" fmla="*/ 0 w 4104000"/>
              <a:gd name="connsiteY5" fmla="*/ 2049003 h 4101003"/>
              <a:gd name="connsiteX6" fmla="*/ 1842195 w 4104000"/>
              <a:gd name="connsiteY6" fmla="*/ 7597 h 4101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04000" h="4101003">
                <a:moveTo>
                  <a:pt x="1992649" y="0"/>
                </a:moveTo>
                <a:lnTo>
                  <a:pt x="2111351" y="0"/>
                </a:lnTo>
                <a:lnTo>
                  <a:pt x="2261805" y="7597"/>
                </a:lnTo>
                <a:cubicBezTo>
                  <a:pt x="3296538" y="112680"/>
                  <a:pt x="4104000" y="986546"/>
                  <a:pt x="4104000" y="2049003"/>
                </a:cubicBezTo>
                <a:cubicBezTo>
                  <a:pt x="4104000" y="3182291"/>
                  <a:pt x="3185288" y="4101003"/>
                  <a:pt x="2052000" y="4101003"/>
                </a:cubicBezTo>
                <a:cubicBezTo>
                  <a:pt x="918712" y="4101003"/>
                  <a:pt x="0" y="3182291"/>
                  <a:pt x="0" y="2049003"/>
                </a:cubicBezTo>
                <a:cubicBezTo>
                  <a:pt x="0" y="986546"/>
                  <a:pt x="807462" y="112680"/>
                  <a:pt x="1842195" y="7597"/>
                </a:cubicBezTo>
                <a:close/>
              </a:path>
            </a:pathLst>
          </a:custGeom>
          <a:solidFill>
            <a:schemeClr val="bg1"/>
          </a:solidFill>
        </p:spPr>
        <p:txBody>
          <a:bodyPr wrap="square" anchor="ctr">
            <a:noAutofit/>
          </a:bodyPr>
          <a:lstStyle>
            <a:lvl1pPr marL="0" indent="0" algn="ctr">
              <a:buNone/>
              <a:defRPr/>
            </a:lvl1pPr>
          </a:lstStyle>
          <a:p>
            <a:r>
              <a:rPr lang="en-US" smtClean="0"/>
              <a:t>Click icon to add picture</a:t>
            </a:r>
            <a:endParaRPr lang="en-US" dirty="0"/>
          </a:p>
        </p:txBody>
      </p:sp>
      <p:sp>
        <p:nvSpPr>
          <p:cNvPr id="23" name="Freeform 22">
            <a:extLst>
              <a:ext uri="{FF2B5EF4-FFF2-40B4-BE49-F238E27FC236}">
                <a16:creationId xmlns:a16="http://schemas.microsoft.com/office/drawing/2014/main" id="{5DA78114-704B-F84B-9627-FB5C82388850}"/>
              </a:ext>
            </a:extLst>
          </p:cNvPr>
          <p:cNvSpPr/>
          <p:nvPr/>
        </p:nvSpPr>
        <p:spPr>
          <a:xfrm rot="235526">
            <a:off x="4460795" y="2304683"/>
            <a:ext cx="4178793" cy="4178793"/>
          </a:xfrm>
          <a:custGeom>
            <a:avLst/>
            <a:gdLst>
              <a:gd name="connsiteX0" fmla="*/ 2425700 w 4851400"/>
              <a:gd name="connsiteY0" fmla="*/ 0 h 4851400"/>
              <a:gd name="connsiteX1" fmla="*/ 4851400 w 4851400"/>
              <a:gd name="connsiteY1" fmla="*/ 2425700 h 4851400"/>
              <a:gd name="connsiteX2" fmla="*/ 2425700 w 4851400"/>
              <a:gd name="connsiteY2" fmla="*/ 4851400 h 4851400"/>
              <a:gd name="connsiteX3" fmla="*/ 2177686 w 4851400"/>
              <a:gd name="connsiteY3" fmla="*/ 4838876 h 4851400"/>
              <a:gd name="connsiteX4" fmla="*/ 2171960 w 4851400"/>
              <a:gd name="connsiteY4" fmla="*/ 4838002 h 4851400"/>
              <a:gd name="connsiteX5" fmla="*/ 2295855 w 4851400"/>
              <a:gd name="connsiteY5" fmla="*/ 4109739 h 4851400"/>
              <a:gd name="connsiteX6" fmla="*/ 2423431 w 4851400"/>
              <a:gd name="connsiteY6" fmla="*/ 4116181 h 4851400"/>
              <a:gd name="connsiteX7" fmla="*/ 4106431 w 4851400"/>
              <a:gd name="connsiteY7" fmla="*/ 2433181 h 4851400"/>
              <a:gd name="connsiteX8" fmla="*/ 2423431 w 4851400"/>
              <a:gd name="connsiteY8" fmla="*/ 750181 h 4851400"/>
              <a:gd name="connsiteX9" fmla="*/ 740431 w 4851400"/>
              <a:gd name="connsiteY9" fmla="*/ 2433181 h 4851400"/>
              <a:gd name="connsiteX10" fmla="*/ 749120 w 4851400"/>
              <a:gd name="connsiteY10" fmla="*/ 2605258 h 4851400"/>
              <a:gd name="connsiteX11" fmla="*/ 769792 w 4851400"/>
              <a:gd name="connsiteY11" fmla="*/ 2740700 h 4851400"/>
              <a:gd name="connsiteX12" fmla="*/ 67150 w 4851400"/>
              <a:gd name="connsiteY12" fmla="*/ 2984054 h 4851400"/>
              <a:gd name="connsiteX13" fmla="*/ 49282 w 4851400"/>
              <a:gd name="connsiteY13" fmla="*/ 2914563 h 4851400"/>
              <a:gd name="connsiteX14" fmla="*/ 0 w 4851400"/>
              <a:gd name="connsiteY14" fmla="*/ 2425700 h 4851400"/>
              <a:gd name="connsiteX15" fmla="*/ 2425700 w 4851400"/>
              <a:gd name="connsiteY15" fmla="*/ 0 h 485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851400" h="4851400">
                <a:moveTo>
                  <a:pt x="2425700" y="0"/>
                </a:moveTo>
                <a:cubicBezTo>
                  <a:pt x="3765377" y="0"/>
                  <a:pt x="4851400" y="1086023"/>
                  <a:pt x="4851400" y="2425700"/>
                </a:cubicBezTo>
                <a:cubicBezTo>
                  <a:pt x="4851400" y="3765377"/>
                  <a:pt x="3765377" y="4851400"/>
                  <a:pt x="2425700" y="4851400"/>
                </a:cubicBezTo>
                <a:cubicBezTo>
                  <a:pt x="2341970" y="4851400"/>
                  <a:pt x="2259231" y="4847158"/>
                  <a:pt x="2177686" y="4838876"/>
                </a:cubicBezTo>
                <a:lnTo>
                  <a:pt x="2171960" y="4838002"/>
                </a:lnTo>
                <a:lnTo>
                  <a:pt x="2295855" y="4109739"/>
                </a:lnTo>
                <a:lnTo>
                  <a:pt x="2423431" y="4116181"/>
                </a:lnTo>
                <a:cubicBezTo>
                  <a:pt x="3352926" y="4116181"/>
                  <a:pt x="4106431" y="3362676"/>
                  <a:pt x="4106431" y="2433181"/>
                </a:cubicBezTo>
                <a:cubicBezTo>
                  <a:pt x="4106431" y="1503686"/>
                  <a:pt x="3352926" y="750181"/>
                  <a:pt x="2423431" y="750181"/>
                </a:cubicBezTo>
                <a:cubicBezTo>
                  <a:pt x="1493936" y="750181"/>
                  <a:pt x="740431" y="1503686"/>
                  <a:pt x="740431" y="2433181"/>
                </a:cubicBezTo>
                <a:cubicBezTo>
                  <a:pt x="740431" y="2491275"/>
                  <a:pt x="743375" y="2548681"/>
                  <a:pt x="749120" y="2605258"/>
                </a:cubicBezTo>
                <a:lnTo>
                  <a:pt x="769792" y="2740700"/>
                </a:lnTo>
                <a:lnTo>
                  <a:pt x="67150" y="2984054"/>
                </a:lnTo>
                <a:lnTo>
                  <a:pt x="49282" y="2914563"/>
                </a:lnTo>
                <a:cubicBezTo>
                  <a:pt x="16969" y="2756656"/>
                  <a:pt x="0" y="2593160"/>
                  <a:pt x="0" y="2425700"/>
                </a:cubicBezTo>
                <a:cubicBezTo>
                  <a:pt x="0" y="1086023"/>
                  <a:pt x="1086023" y="0"/>
                  <a:pt x="2425700" y="0"/>
                </a:cubicBezTo>
                <a:close/>
              </a:path>
            </a:pathLst>
          </a:custGeom>
          <a:solidFill>
            <a:srgbClr val="DF4661">
              <a:alpha val="7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p>
        </p:txBody>
      </p:sp>
      <p:pic>
        <p:nvPicPr>
          <p:cNvPr id="24" name="Picture 23">
            <a:extLst>
              <a:ext uri="{FF2B5EF4-FFF2-40B4-BE49-F238E27FC236}">
                <a16:creationId xmlns:a16="http://schemas.microsoft.com/office/drawing/2014/main" id="{AF55E70C-D7B4-3349-8CBB-01F01EC6414F}"/>
              </a:ext>
            </a:extLst>
          </p:cNvPr>
          <p:cNvPicPr>
            <a:picLocks noChangeAspect="1"/>
          </p:cNvPicPr>
          <p:nvPr/>
        </p:nvPicPr>
        <p:blipFill>
          <a:blip r:embed="rId2"/>
          <a:stretch>
            <a:fillRect/>
          </a:stretch>
        </p:blipFill>
        <p:spPr>
          <a:xfrm>
            <a:off x="700752" y="216327"/>
            <a:ext cx="2807970" cy="1145540"/>
          </a:xfrm>
          <a:prstGeom prst="rect">
            <a:avLst/>
          </a:prstGeom>
        </p:spPr>
      </p:pic>
    </p:spTree>
    <p:extLst>
      <p:ext uri="{BB962C8B-B14F-4D97-AF65-F5344CB8AC3E}">
        <p14:creationId xmlns:p14="http://schemas.microsoft.com/office/powerpoint/2010/main" val="2796125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GB" dirty="0"/>
              <a:t>CLICK TO EDIT MASTER TITLE STYLE</a:t>
            </a:r>
            <a:endParaRPr lang="en-US" dirty="0"/>
          </a:p>
        </p:txBody>
      </p:sp>
      <p:sp>
        <p:nvSpPr>
          <p:cNvPr id="3" name="Text Placeholder 2"/>
          <p:cNvSpPr>
            <a:spLocks noGrp="1"/>
          </p:cNvSpPr>
          <p:nvPr>
            <p:ph type="body" idx="1" hasCustomPrompt="1"/>
          </p:nvPr>
        </p:nvSpPr>
        <p:spPr>
          <a:xfrm>
            <a:off x="457200" y="1535113"/>
            <a:ext cx="4040188" cy="639762"/>
          </a:xfrm>
          <a:prstGeom prst="rect">
            <a:avLst/>
          </a:prstGeom>
        </p:spPr>
        <p:txBody>
          <a:bodyPr anchor="b">
            <a:noAutofit/>
          </a:bodyPr>
          <a:lstStyle>
            <a:lvl1pPr marL="0" indent="0">
              <a:buNone/>
              <a:defRPr sz="1500" b="0">
                <a:solidFill>
                  <a:schemeClr val="bg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dirty="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normAutofit/>
          </a:bodyPr>
          <a:lstStyle>
            <a:lvl1pPr>
              <a:defRPr sz="1350"/>
            </a:lvl1pPr>
            <a:lvl2pPr>
              <a:defRPr sz="1350"/>
            </a:lvl2pPr>
            <a:lvl3pPr>
              <a:defRPr sz="1350"/>
            </a:lvl3pPr>
            <a:lvl4pPr>
              <a:defRPr sz="1350"/>
            </a:lvl4pPr>
            <a:lvl5pPr>
              <a:defRPr sz="1350"/>
            </a:lvl5pPr>
            <a:lvl6pPr>
              <a:defRPr sz="900"/>
            </a:lvl6pPr>
            <a:lvl7pPr>
              <a:defRPr sz="900"/>
            </a:lvl7pPr>
            <a:lvl8pPr>
              <a:defRPr sz="900"/>
            </a:lvl8pPr>
            <a:lvl9pPr>
              <a:defRPr sz="9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hasCustomPrompt="1"/>
          </p:nvPr>
        </p:nvSpPr>
        <p:spPr>
          <a:xfrm>
            <a:off x="4645027" y="1535113"/>
            <a:ext cx="4041775" cy="639762"/>
          </a:xfrm>
          <a:prstGeom prst="rect">
            <a:avLst/>
          </a:prstGeom>
        </p:spPr>
        <p:txBody>
          <a:bodyPr anchor="b">
            <a:noAutofit/>
          </a:bodyPr>
          <a:lstStyle>
            <a:lvl1pPr marL="0" indent="0">
              <a:buNone/>
              <a:defRPr sz="1500" b="0">
                <a:solidFill>
                  <a:schemeClr val="bg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GB" dirty="0"/>
              <a:t>CLICK TO EDIT MASTER TEXT STYLES</a:t>
            </a:r>
          </a:p>
        </p:txBody>
      </p:sp>
      <p:sp>
        <p:nvSpPr>
          <p:cNvPr id="6" name="Content Placeholder 5"/>
          <p:cNvSpPr>
            <a:spLocks noGrp="1"/>
          </p:cNvSpPr>
          <p:nvPr>
            <p:ph sz="quarter" idx="4"/>
          </p:nvPr>
        </p:nvSpPr>
        <p:spPr>
          <a:xfrm>
            <a:off x="4645027" y="2174875"/>
            <a:ext cx="4041775" cy="3951288"/>
          </a:xfrm>
          <a:prstGeom prst="rect">
            <a:avLst/>
          </a:prstGeom>
        </p:spPr>
        <p:txBody>
          <a:bodyPr>
            <a:normAutofit/>
          </a:bodyPr>
          <a:lstStyle>
            <a:lvl1pPr>
              <a:defRPr sz="1350"/>
            </a:lvl1pPr>
            <a:lvl2pPr>
              <a:defRPr sz="1350"/>
            </a:lvl2pPr>
            <a:lvl3pPr>
              <a:defRPr sz="1350"/>
            </a:lvl3pPr>
            <a:lvl4pPr>
              <a:defRPr sz="1350"/>
            </a:lvl4pPr>
            <a:lvl5pPr>
              <a:defRPr sz="1350"/>
            </a:lvl5pPr>
            <a:lvl6pPr>
              <a:defRPr sz="900"/>
            </a:lvl6pPr>
            <a:lvl7pPr>
              <a:defRPr sz="900"/>
            </a:lvl7pPr>
            <a:lvl8pPr>
              <a:defRPr sz="900"/>
            </a:lvl8pPr>
            <a:lvl9pPr>
              <a:defRPr sz="9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extBox 15">
            <a:extLst>
              <a:ext uri="{FF2B5EF4-FFF2-40B4-BE49-F238E27FC236}">
                <a16:creationId xmlns:a16="http://schemas.microsoft.com/office/drawing/2014/main" id="{2D28DA33-47B9-924E-A5E3-CF50B0728515}"/>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11" name="Date Placeholder 2">
            <a:extLst>
              <a:ext uri="{FF2B5EF4-FFF2-40B4-BE49-F238E27FC236}">
                <a16:creationId xmlns:a16="http://schemas.microsoft.com/office/drawing/2014/main" id="{78C214D2-A20E-8843-8089-0AF7C73BBDB9}"/>
              </a:ext>
            </a:extLst>
          </p:cNvPr>
          <p:cNvSpPr>
            <a:spLocks noGrp="1"/>
          </p:cNvSpPr>
          <p:nvPr>
            <p:ph type="dt" sz="half" idx="10"/>
          </p:nvPr>
        </p:nvSpPr>
        <p:spPr>
          <a:xfrm>
            <a:off x="6444002" y="6356354"/>
            <a:ext cx="1415105" cy="365125"/>
          </a:xfrm>
        </p:spPr>
        <p:txBody>
          <a:bodyPr/>
          <a:lstStyle/>
          <a:p>
            <a:fld id="{4322CD5A-9C06-4887-97A5-DCA823B493F2}" type="datetime1">
              <a:rPr lang="en-GB" smtClean="0"/>
              <a:t>14/10/2021</a:t>
            </a:fld>
            <a:endParaRPr lang="en-GB"/>
          </a:p>
        </p:txBody>
      </p:sp>
      <p:sp>
        <p:nvSpPr>
          <p:cNvPr id="12" name="Footer Placeholder 3">
            <a:extLst>
              <a:ext uri="{FF2B5EF4-FFF2-40B4-BE49-F238E27FC236}">
                <a16:creationId xmlns:a16="http://schemas.microsoft.com/office/drawing/2014/main" id="{D8AA9D81-5E92-5046-85C5-C29A6EEBE5BA}"/>
              </a:ext>
            </a:extLst>
          </p:cNvPr>
          <p:cNvSpPr>
            <a:spLocks noGrp="1"/>
          </p:cNvSpPr>
          <p:nvPr>
            <p:ph type="ftr" sz="quarter" idx="11"/>
          </p:nvPr>
        </p:nvSpPr>
        <p:spPr>
          <a:xfrm>
            <a:off x="1744825" y="6356354"/>
            <a:ext cx="4634377" cy="365125"/>
          </a:xfrm>
        </p:spPr>
        <p:txBody>
          <a:bodyPr/>
          <a:lstStyle/>
          <a:p>
            <a:endParaRPr lang="en-GB"/>
          </a:p>
        </p:txBody>
      </p:sp>
      <p:sp>
        <p:nvSpPr>
          <p:cNvPr id="17" name="Slide Number Placeholder 4">
            <a:extLst>
              <a:ext uri="{FF2B5EF4-FFF2-40B4-BE49-F238E27FC236}">
                <a16:creationId xmlns:a16="http://schemas.microsoft.com/office/drawing/2014/main" id="{459863E1-BB04-0A4A-8174-72CB291EC9AB}"/>
              </a:ext>
            </a:extLst>
          </p:cNvPr>
          <p:cNvSpPr>
            <a:spLocks noGrp="1"/>
          </p:cNvSpPr>
          <p:nvPr>
            <p:ph type="sldNum" sz="quarter" idx="12"/>
          </p:nvPr>
        </p:nvSpPr>
        <p:spPr>
          <a:xfrm>
            <a:off x="7920110" y="6356354"/>
            <a:ext cx="766689" cy="365125"/>
          </a:xfrm>
        </p:spPr>
        <p:txBody>
          <a:bodyPr/>
          <a:lstStyle/>
          <a:p>
            <a:fld id="{905E7D4F-2488-47B9-B588-962A7E23E78C}" type="slidenum">
              <a:rPr lang="en-GB" smtClean="0"/>
              <a:t>‹#›</a:t>
            </a:fld>
            <a:endParaRPr lang="en-GB"/>
          </a:p>
        </p:txBody>
      </p:sp>
    </p:spTree>
    <p:extLst>
      <p:ext uri="{BB962C8B-B14F-4D97-AF65-F5344CB8AC3E}">
        <p14:creationId xmlns:p14="http://schemas.microsoft.com/office/powerpoint/2010/main" val="2062544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2" y="273050"/>
            <a:ext cx="3008313" cy="1162050"/>
          </a:xfrm>
        </p:spPr>
        <p:txBody>
          <a:bodyPr anchor="b">
            <a:normAutofit/>
          </a:bodyPr>
          <a:lstStyle>
            <a:lvl1pPr algn="l">
              <a:defRPr sz="1500" b="0"/>
            </a:lvl1pPr>
          </a:lstStyle>
          <a:p>
            <a:r>
              <a:rPr lang="en-GB" dirty="0"/>
              <a:t>CLICK TO EDIT MASTER TITLE STYLE</a:t>
            </a:r>
            <a:endParaRPr lang="en-US" dirty="0"/>
          </a:p>
        </p:txBody>
      </p:sp>
      <p:sp>
        <p:nvSpPr>
          <p:cNvPr id="3" name="Content Placeholder 2"/>
          <p:cNvSpPr>
            <a:spLocks noGrp="1"/>
          </p:cNvSpPr>
          <p:nvPr>
            <p:ph idx="1"/>
          </p:nvPr>
        </p:nvSpPr>
        <p:spPr>
          <a:xfrm>
            <a:off x="3575050" y="273054"/>
            <a:ext cx="5111750" cy="5853113"/>
          </a:xfrm>
          <a:prstGeom prst="rect">
            <a:avLst/>
          </a:prstGeom>
        </p:spPr>
        <p:txBody>
          <a:bodyPr>
            <a:normAutofit/>
          </a:bodyPr>
          <a:lstStyle>
            <a:lvl1pPr>
              <a:defRPr sz="1500"/>
            </a:lvl1pPr>
            <a:lvl2pPr>
              <a:defRPr sz="1500"/>
            </a:lvl2pPr>
            <a:lvl3pPr>
              <a:defRPr sz="1500"/>
            </a:lvl3pPr>
            <a:lvl4pPr>
              <a:defRPr sz="1500"/>
            </a:lvl4pPr>
            <a:lvl5pPr>
              <a:defRPr sz="1500"/>
            </a:lvl5pPr>
            <a:lvl6pPr>
              <a:defRPr sz="1125"/>
            </a:lvl6pPr>
            <a:lvl7pPr>
              <a:defRPr sz="1125"/>
            </a:lvl7pPr>
            <a:lvl8pPr>
              <a:defRPr sz="1125"/>
            </a:lvl8pPr>
            <a:lvl9pPr>
              <a:defRPr sz="1125"/>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2" y="1435103"/>
            <a:ext cx="3008313" cy="4691063"/>
          </a:xfrm>
          <a:prstGeom prst="rect">
            <a:avLst/>
          </a:prstGeom>
        </p:spPr>
        <p:txBody>
          <a:bodyPr>
            <a:normAutofit/>
          </a:bodyPr>
          <a:lstStyle>
            <a:lvl1pPr marL="0" indent="0">
              <a:buNone/>
              <a:defRPr sz="1050"/>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smtClean="0"/>
              <a:t>Edit Master text styles</a:t>
            </a:r>
          </a:p>
        </p:txBody>
      </p:sp>
      <p:sp>
        <p:nvSpPr>
          <p:cNvPr id="15" name="TextBox 14">
            <a:extLst>
              <a:ext uri="{FF2B5EF4-FFF2-40B4-BE49-F238E27FC236}">
                <a16:creationId xmlns:a16="http://schemas.microsoft.com/office/drawing/2014/main" id="{43EA958D-B3FE-E545-8CD6-BE606C251A55}"/>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9" name="Date Placeholder 2">
            <a:extLst>
              <a:ext uri="{FF2B5EF4-FFF2-40B4-BE49-F238E27FC236}">
                <a16:creationId xmlns:a16="http://schemas.microsoft.com/office/drawing/2014/main" id="{B5B2E14F-7C48-274F-95D6-50A3787DE458}"/>
              </a:ext>
            </a:extLst>
          </p:cNvPr>
          <p:cNvSpPr>
            <a:spLocks noGrp="1"/>
          </p:cNvSpPr>
          <p:nvPr>
            <p:ph type="dt" sz="half" idx="10"/>
          </p:nvPr>
        </p:nvSpPr>
        <p:spPr>
          <a:xfrm>
            <a:off x="6444002" y="6356354"/>
            <a:ext cx="1415105" cy="365125"/>
          </a:xfrm>
        </p:spPr>
        <p:txBody>
          <a:bodyPr/>
          <a:lstStyle/>
          <a:p>
            <a:fld id="{7F709ED5-B4E4-4146-98DA-782C9115F7A2}" type="datetime1">
              <a:rPr lang="en-GB" smtClean="0"/>
              <a:t>14/10/2021</a:t>
            </a:fld>
            <a:endParaRPr lang="en-GB"/>
          </a:p>
        </p:txBody>
      </p:sp>
      <p:sp>
        <p:nvSpPr>
          <p:cNvPr id="10" name="Footer Placeholder 3">
            <a:extLst>
              <a:ext uri="{FF2B5EF4-FFF2-40B4-BE49-F238E27FC236}">
                <a16:creationId xmlns:a16="http://schemas.microsoft.com/office/drawing/2014/main" id="{42EDB552-4E0A-6E45-A201-020D7905744B}"/>
              </a:ext>
            </a:extLst>
          </p:cNvPr>
          <p:cNvSpPr>
            <a:spLocks noGrp="1"/>
          </p:cNvSpPr>
          <p:nvPr>
            <p:ph type="ftr" sz="quarter" idx="11"/>
          </p:nvPr>
        </p:nvSpPr>
        <p:spPr>
          <a:xfrm>
            <a:off x="1744825" y="6356354"/>
            <a:ext cx="4634377" cy="365125"/>
          </a:xfrm>
        </p:spPr>
        <p:txBody>
          <a:bodyPr/>
          <a:lstStyle/>
          <a:p>
            <a:endParaRPr lang="en-GB"/>
          </a:p>
        </p:txBody>
      </p:sp>
      <p:sp>
        <p:nvSpPr>
          <p:cNvPr id="14" name="Slide Number Placeholder 4">
            <a:extLst>
              <a:ext uri="{FF2B5EF4-FFF2-40B4-BE49-F238E27FC236}">
                <a16:creationId xmlns:a16="http://schemas.microsoft.com/office/drawing/2014/main" id="{B4BB3097-488A-A644-8665-DA74A282B0E7}"/>
              </a:ext>
            </a:extLst>
          </p:cNvPr>
          <p:cNvSpPr>
            <a:spLocks noGrp="1"/>
          </p:cNvSpPr>
          <p:nvPr>
            <p:ph type="sldNum" sz="quarter" idx="12"/>
          </p:nvPr>
        </p:nvSpPr>
        <p:spPr>
          <a:xfrm>
            <a:off x="7920110" y="6356354"/>
            <a:ext cx="766689" cy="365125"/>
          </a:xfrm>
        </p:spPr>
        <p:txBody>
          <a:bodyPr/>
          <a:lstStyle/>
          <a:p>
            <a:fld id="{905E7D4F-2488-47B9-B588-962A7E23E78C}" type="slidenum">
              <a:rPr lang="en-GB" smtClean="0"/>
              <a:t>‹#›</a:t>
            </a:fld>
            <a:endParaRPr lang="en-GB"/>
          </a:p>
        </p:txBody>
      </p:sp>
    </p:spTree>
    <p:extLst>
      <p:ext uri="{BB962C8B-B14F-4D97-AF65-F5344CB8AC3E}">
        <p14:creationId xmlns:p14="http://schemas.microsoft.com/office/powerpoint/2010/main" val="35099935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Feature quote">
    <p:bg>
      <p:bgPr>
        <a:solidFill>
          <a:schemeClr val="bg2"/>
        </a:solidFill>
        <a:effectLst/>
      </p:bgPr>
    </p:bg>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81CE88F3-1F60-E441-A81D-B34C1C01EAB8}"/>
              </a:ext>
            </a:extLst>
          </p:cNvPr>
          <p:cNvSpPr>
            <a:spLocks noGrp="1"/>
          </p:cNvSpPr>
          <p:nvPr>
            <p:ph type="dt" sz="half" idx="2"/>
          </p:nvPr>
        </p:nvSpPr>
        <p:spPr>
          <a:xfrm>
            <a:off x="6611542" y="6356354"/>
            <a:ext cx="1247564" cy="365125"/>
          </a:xfrm>
          <a:prstGeom prst="rect">
            <a:avLst/>
          </a:prstGeom>
        </p:spPr>
        <p:txBody>
          <a:bodyPr/>
          <a:lstStyle>
            <a:lvl1pPr algn="r">
              <a:defRPr sz="6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fld id="{5F0D0960-0F3E-4313-8E6D-BA60206686AD}" type="datetime1">
              <a:rPr lang="en-GB" smtClean="0"/>
              <a:t>14/10/2021</a:t>
            </a:fld>
            <a:endParaRPr lang="en-GB"/>
          </a:p>
        </p:txBody>
      </p:sp>
      <p:sp>
        <p:nvSpPr>
          <p:cNvPr id="9" name="Footer Placeholder 4">
            <a:extLst>
              <a:ext uri="{FF2B5EF4-FFF2-40B4-BE49-F238E27FC236}">
                <a16:creationId xmlns:a16="http://schemas.microsoft.com/office/drawing/2014/main" id="{80AA263D-A866-4645-B76C-98072DA6F7D5}"/>
              </a:ext>
            </a:extLst>
          </p:cNvPr>
          <p:cNvSpPr>
            <a:spLocks noGrp="1"/>
          </p:cNvSpPr>
          <p:nvPr>
            <p:ph type="ftr" sz="quarter" idx="3"/>
          </p:nvPr>
        </p:nvSpPr>
        <p:spPr>
          <a:xfrm>
            <a:off x="1744826" y="6356354"/>
            <a:ext cx="4866717" cy="365125"/>
          </a:xfrm>
          <a:prstGeom prst="rect">
            <a:avLst/>
          </a:prstGeom>
        </p:spPr>
        <p:txBody>
          <a:bodyPr/>
          <a:lstStyle>
            <a:lvl1pPr algn="l">
              <a:defRPr sz="6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en-GB"/>
          </a:p>
        </p:txBody>
      </p:sp>
      <p:sp>
        <p:nvSpPr>
          <p:cNvPr id="10" name="Slide Number Placeholder 5">
            <a:extLst>
              <a:ext uri="{FF2B5EF4-FFF2-40B4-BE49-F238E27FC236}">
                <a16:creationId xmlns:a16="http://schemas.microsoft.com/office/drawing/2014/main" id="{6FD1887D-0C4A-F848-B155-745647861262}"/>
              </a:ext>
            </a:extLst>
          </p:cNvPr>
          <p:cNvSpPr>
            <a:spLocks noGrp="1"/>
          </p:cNvSpPr>
          <p:nvPr>
            <p:ph type="sldNum" sz="quarter" idx="4"/>
          </p:nvPr>
        </p:nvSpPr>
        <p:spPr>
          <a:xfrm>
            <a:off x="7920110" y="6356354"/>
            <a:ext cx="766689" cy="365125"/>
          </a:xfrm>
          <a:prstGeom prst="rect">
            <a:avLst/>
          </a:prstGeom>
        </p:spPr>
        <p:txBody>
          <a:bodyPr/>
          <a:lstStyle>
            <a:lvl1pPr algn="r">
              <a:defRPr sz="6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fld id="{905E7D4F-2488-47B9-B588-962A7E23E78C}" type="slidenum">
              <a:rPr lang="en-GB" smtClean="0"/>
              <a:t>‹#›</a:t>
            </a:fld>
            <a:endParaRPr lang="en-GB"/>
          </a:p>
        </p:txBody>
      </p:sp>
      <p:sp>
        <p:nvSpPr>
          <p:cNvPr id="12" name="TextBox 11">
            <a:extLst>
              <a:ext uri="{FF2B5EF4-FFF2-40B4-BE49-F238E27FC236}">
                <a16:creationId xmlns:a16="http://schemas.microsoft.com/office/drawing/2014/main" id="{6EDE039D-B279-3340-832B-26CC88CCC009}"/>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1"/>
                </a:solidFill>
                <a:latin typeface="Verdana" panose="020B0604030504040204" pitchFamily="34" charset="0"/>
                <a:ea typeface="Verdana" panose="020B0604030504040204" pitchFamily="34" charset="0"/>
                <a:cs typeface="Verdana" panose="020B0604030504040204" pitchFamily="34" charset="0"/>
              </a:rPr>
              <a:t>DAC</a:t>
            </a:r>
            <a:r>
              <a:rPr lang="en-US" sz="450" b="1" dirty="0">
                <a:solidFill>
                  <a:schemeClr val="tx2"/>
                </a:solidFill>
                <a:latin typeface="Verdana" panose="020B0604030504040204" pitchFamily="34" charset="0"/>
                <a:ea typeface="Verdana" panose="020B0604030504040204" pitchFamily="34" charset="0"/>
                <a:cs typeface="Verdana" panose="020B0604030504040204" pitchFamily="34" charset="0"/>
              </a:rPr>
              <a:t> </a:t>
            </a:r>
            <a:r>
              <a:rPr lang="en-US" sz="450" b="1" dirty="0">
                <a:solidFill>
                  <a:schemeClr val="bg1"/>
                </a:solidFill>
                <a:latin typeface="Verdana" panose="020B0604030504040204" pitchFamily="34" charset="0"/>
                <a:ea typeface="Verdana" panose="020B0604030504040204" pitchFamily="34" charset="0"/>
                <a:cs typeface="Verdana" panose="020B0604030504040204" pitchFamily="34" charset="0"/>
              </a:rPr>
              <a:t>B</a:t>
            </a:r>
            <a:r>
              <a:rPr lang="en-US" sz="450" b="1" dirty="0">
                <a:solidFill>
                  <a:schemeClr val="tx2"/>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2" name="Rectangle 1">
            <a:extLst>
              <a:ext uri="{FF2B5EF4-FFF2-40B4-BE49-F238E27FC236}">
                <a16:creationId xmlns:a16="http://schemas.microsoft.com/office/drawing/2014/main" id="{F58CE4CF-A9C0-0F4A-BED0-B6957F72DE8F}"/>
              </a:ext>
            </a:extLst>
          </p:cNvPr>
          <p:cNvSpPr/>
          <p:nvPr/>
        </p:nvSpPr>
        <p:spPr>
          <a:xfrm>
            <a:off x="532210" y="1257303"/>
            <a:ext cx="153591" cy="415051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a:p>
        </p:txBody>
      </p:sp>
      <p:sp>
        <p:nvSpPr>
          <p:cNvPr id="4" name="Text Placeholder 3">
            <a:extLst>
              <a:ext uri="{FF2B5EF4-FFF2-40B4-BE49-F238E27FC236}">
                <a16:creationId xmlns:a16="http://schemas.microsoft.com/office/drawing/2014/main" id="{A0CAB75A-B2C5-7043-A14E-AF95D7B640C4}"/>
              </a:ext>
            </a:extLst>
          </p:cNvPr>
          <p:cNvSpPr>
            <a:spLocks noGrp="1"/>
          </p:cNvSpPr>
          <p:nvPr>
            <p:ph type="body" sz="quarter" idx="10" hasCustomPrompt="1"/>
          </p:nvPr>
        </p:nvSpPr>
        <p:spPr>
          <a:xfrm>
            <a:off x="916781" y="1143003"/>
            <a:ext cx="7770018" cy="3814763"/>
          </a:xfrm>
        </p:spPr>
        <p:txBody>
          <a:bodyPr>
            <a:normAutofit/>
          </a:bodyPr>
          <a:lstStyle>
            <a:lvl1pPr marL="0" indent="0">
              <a:buNone/>
              <a:defRPr sz="2100" i="1">
                <a:solidFill>
                  <a:schemeClr val="bg1"/>
                </a:solidFill>
              </a:defRPr>
            </a:lvl1pPr>
          </a:lstStyle>
          <a:p>
            <a:pPr lvl="0"/>
            <a:r>
              <a:rPr lang="en-US" dirty="0"/>
              <a:t>“Add feature quote here” </a:t>
            </a:r>
          </a:p>
        </p:txBody>
      </p:sp>
      <p:sp>
        <p:nvSpPr>
          <p:cNvPr id="6" name="Text Placeholder 5">
            <a:extLst>
              <a:ext uri="{FF2B5EF4-FFF2-40B4-BE49-F238E27FC236}">
                <a16:creationId xmlns:a16="http://schemas.microsoft.com/office/drawing/2014/main" id="{1D149DA5-F519-9A4D-AAEC-2C5B7B1A1D1E}"/>
              </a:ext>
            </a:extLst>
          </p:cNvPr>
          <p:cNvSpPr>
            <a:spLocks noGrp="1"/>
          </p:cNvSpPr>
          <p:nvPr>
            <p:ph type="body" sz="quarter" idx="11" hasCustomPrompt="1"/>
          </p:nvPr>
        </p:nvSpPr>
        <p:spPr>
          <a:xfrm>
            <a:off x="916782" y="4980495"/>
            <a:ext cx="5111354" cy="506413"/>
          </a:xfrm>
        </p:spPr>
        <p:txBody>
          <a:bodyPr>
            <a:noAutofit/>
          </a:bodyPr>
          <a:lstStyle>
            <a:lvl1pPr marL="0" indent="0">
              <a:buNone/>
              <a:defRPr sz="1800">
                <a:solidFill>
                  <a:schemeClr val="bg1"/>
                </a:solidFill>
              </a:defRPr>
            </a:lvl1pPr>
          </a:lstStyle>
          <a:p>
            <a:pPr lvl="0"/>
            <a:r>
              <a:rPr lang="en-US" dirty="0"/>
              <a:t>Quote attribute</a:t>
            </a:r>
          </a:p>
        </p:txBody>
      </p:sp>
    </p:spTree>
    <p:extLst>
      <p:ext uri="{BB962C8B-B14F-4D97-AF65-F5344CB8AC3E}">
        <p14:creationId xmlns:p14="http://schemas.microsoft.com/office/powerpoint/2010/main" val="7865754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577A8-7FD3-4341-816A-7959C2E53E3E}"/>
              </a:ext>
            </a:extLst>
          </p:cNvPr>
          <p:cNvSpPr>
            <a:spLocks noGrp="1"/>
          </p:cNvSpPr>
          <p:nvPr>
            <p:ph type="title"/>
          </p:nvPr>
        </p:nvSpPr>
        <p:spPr/>
        <p:txBody>
          <a:bodyPr>
            <a:normAutofit/>
          </a:bodyPr>
          <a:lstStyle>
            <a:lvl1pPr>
              <a:defRPr sz="2100"/>
            </a:lvl1pPr>
          </a:lstStyle>
          <a:p>
            <a:r>
              <a:rPr lang="en-US" smtClean="0"/>
              <a:t>Click to edit Master title style</a:t>
            </a:r>
            <a:endParaRPr lang="en-US" dirty="0"/>
          </a:p>
        </p:txBody>
      </p:sp>
      <p:sp>
        <p:nvSpPr>
          <p:cNvPr id="3" name="Date Placeholder 2">
            <a:extLst>
              <a:ext uri="{FF2B5EF4-FFF2-40B4-BE49-F238E27FC236}">
                <a16:creationId xmlns:a16="http://schemas.microsoft.com/office/drawing/2014/main" id="{9C24169A-2890-ED48-BC38-B6BDC6E77912}"/>
              </a:ext>
            </a:extLst>
          </p:cNvPr>
          <p:cNvSpPr>
            <a:spLocks noGrp="1"/>
          </p:cNvSpPr>
          <p:nvPr>
            <p:ph type="dt" sz="half" idx="10"/>
          </p:nvPr>
        </p:nvSpPr>
        <p:spPr/>
        <p:txBody>
          <a:bodyPr/>
          <a:lstStyle/>
          <a:p>
            <a:fld id="{90EF8D12-3851-475E-B584-3461AD661FB7}" type="datetime1">
              <a:rPr lang="en-GB" smtClean="0"/>
              <a:t>14/10/2021</a:t>
            </a:fld>
            <a:endParaRPr lang="en-GB"/>
          </a:p>
        </p:txBody>
      </p:sp>
      <p:sp>
        <p:nvSpPr>
          <p:cNvPr id="4" name="Footer Placeholder 3">
            <a:extLst>
              <a:ext uri="{FF2B5EF4-FFF2-40B4-BE49-F238E27FC236}">
                <a16:creationId xmlns:a16="http://schemas.microsoft.com/office/drawing/2014/main" id="{F1DC37FE-806C-F34C-8AD4-0C410C5CCF6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C892AA6-EFFB-4B4D-9902-6E55020FA330}"/>
              </a:ext>
            </a:extLst>
          </p:cNvPr>
          <p:cNvSpPr>
            <a:spLocks noGrp="1"/>
          </p:cNvSpPr>
          <p:nvPr>
            <p:ph type="sldNum" sz="quarter" idx="12"/>
          </p:nvPr>
        </p:nvSpPr>
        <p:spPr/>
        <p:txBody>
          <a:bodyPr/>
          <a:lstStyle/>
          <a:p>
            <a:fld id="{905E7D4F-2488-47B9-B588-962A7E23E78C}" type="slidenum">
              <a:rPr lang="en-GB" smtClean="0"/>
              <a:t>‹#›</a:t>
            </a:fld>
            <a:endParaRPr lang="en-GB"/>
          </a:p>
        </p:txBody>
      </p:sp>
    </p:spTree>
    <p:extLst>
      <p:ext uri="{BB962C8B-B14F-4D97-AF65-F5344CB8AC3E}">
        <p14:creationId xmlns:p14="http://schemas.microsoft.com/office/powerpoint/2010/main" val="28321414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End slide - Lychee">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BC4ADC8-B83B-0843-A949-4AA45B77132B}"/>
              </a:ext>
            </a:extLst>
          </p:cNvPr>
          <p:cNvPicPr>
            <a:picLocks noChangeAspect="1"/>
          </p:cNvPicPr>
          <p:nvPr/>
        </p:nvPicPr>
        <p:blipFill>
          <a:blip r:embed="rId2"/>
          <a:stretch>
            <a:fillRect/>
          </a:stretch>
        </p:blipFill>
        <p:spPr>
          <a:xfrm>
            <a:off x="756321" y="543169"/>
            <a:ext cx="1384300" cy="355600"/>
          </a:xfrm>
          <a:prstGeom prst="rect">
            <a:avLst/>
          </a:prstGeom>
        </p:spPr>
      </p:pic>
      <p:sp>
        <p:nvSpPr>
          <p:cNvPr id="6" name="TextBox 5">
            <a:extLst>
              <a:ext uri="{FF2B5EF4-FFF2-40B4-BE49-F238E27FC236}">
                <a16:creationId xmlns:a16="http://schemas.microsoft.com/office/drawing/2014/main" id="{E34C52A8-4C10-CD4D-BFDC-195C6876A8C4}"/>
              </a:ext>
            </a:extLst>
          </p:cNvPr>
          <p:cNvSpPr txBox="1"/>
          <p:nvPr/>
        </p:nvSpPr>
        <p:spPr>
          <a:xfrm>
            <a:off x="475091" y="4579372"/>
            <a:ext cx="6663351" cy="1487587"/>
          </a:xfrm>
          <a:prstGeom prst="rect">
            <a:avLst/>
          </a:prstGeom>
          <a:noFill/>
        </p:spPr>
        <p:txBody>
          <a:bodyPr wrap="square" rtlCol="0">
            <a:spAutoFit/>
          </a:bodyPr>
          <a:lstStyle/>
          <a:p>
            <a:pPr>
              <a:spcAft>
                <a:spcPts val="675"/>
              </a:spcAft>
            </a:pPr>
            <a:r>
              <a:rPr lang="en-GB" sz="900" b="1"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dacbeachcroft.com</a:t>
            </a:r>
            <a:endParaRPr lang="en-GB" sz="9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endParaRPr>
          </a:p>
          <a:p>
            <a:pPr marL="0" indent="125016">
              <a:spcAft>
                <a:spcPts val="338"/>
              </a:spcAft>
              <a:tabLst/>
            </a:pP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Follow us: @</a:t>
            </a:r>
            <a:r>
              <a:rPr lang="en-GB" sz="75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dacbeachcroft</a:t>
            </a: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a:t>
            </a:r>
          </a:p>
          <a:p>
            <a:pPr marL="0" indent="125016">
              <a:spcAft>
                <a:spcPts val="675"/>
              </a:spcAft>
              <a:tabLst/>
            </a:pP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Connect with us: DAC Beachcroft LLP</a:t>
            </a:r>
          </a:p>
          <a:p>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DAC Beachcroft publications are created on a general basis for information only and do not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constitute legal or other professional advice. No liability is accepted to users or third parties for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the use of the contents or any errors or inaccuracies therein. Professional advice should always be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obtained before applying the information to particular circumstances. For further details please go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to </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/about/legal-notice. Please also read our DAC Beachcroft Group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privacy policy at </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/about/privacy-policy. By reading this publication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you accept that you have read, understood and agree to the terms of this disclaimer. The copyright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in this communication is retained by DAC Beachcroft. © DAC Beachcroft.</a:t>
            </a:r>
          </a:p>
          <a:p>
            <a:endParaRPr lang="en-US" sz="45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9" name="Picture 8">
            <a:extLst>
              <a:ext uri="{FF2B5EF4-FFF2-40B4-BE49-F238E27FC236}">
                <a16:creationId xmlns:a16="http://schemas.microsoft.com/office/drawing/2014/main" id="{3DC5DCB2-F637-EA45-B87D-1DD470F9010F}"/>
              </a:ext>
            </a:extLst>
          </p:cNvPr>
          <p:cNvPicPr>
            <a:picLocks noChangeAspect="1"/>
          </p:cNvPicPr>
          <p:nvPr/>
        </p:nvPicPr>
        <p:blipFill rotWithShape="1">
          <a:blip r:embed="rId3"/>
          <a:srcRect r="74391"/>
          <a:stretch/>
        </p:blipFill>
        <p:spPr>
          <a:xfrm>
            <a:off x="580561" y="4872575"/>
            <a:ext cx="98897" cy="225095"/>
          </a:xfrm>
          <a:prstGeom prst="rect">
            <a:avLst/>
          </a:prstGeom>
        </p:spPr>
      </p:pic>
    </p:spTree>
    <p:extLst>
      <p:ext uri="{BB962C8B-B14F-4D97-AF65-F5344CB8AC3E}">
        <p14:creationId xmlns:p14="http://schemas.microsoft.com/office/powerpoint/2010/main" val="23635703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End slide - Charcoal">
    <p:bg>
      <p:bgPr>
        <a:solidFill>
          <a:schemeClr val="tx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FD8EE17-833E-7741-A5E8-D31843824718}"/>
              </a:ext>
            </a:extLst>
          </p:cNvPr>
          <p:cNvPicPr>
            <a:picLocks noChangeAspect="1"/>
          </p:cNvPicPr>
          <p:nvPr/>
        </p:nvPicPr>
        <p:blipFill>
          <a:blip r:embed="rId2"/>
          <a:stretch>
            <a:fillRect/>
          </a:stretch>
        </p:blipFill>
        <p:spPr>
          <a:xfrm>
            <a:off x="756321" y="543169"/>
            <a:ext cx="1384300" cy="355600"/>
          </a:xfrm>
          <a:prstGeom prst="rect">
            <a:avLst/>
          </a:prstGeom>
        </p:spPr>
      </p:pic>
      <p:sp>
        <p:nvSpPr>
          <p:cNvPr id="6" name="TextBox 5">
            <a:extLst>
              <a:ext uri="{FF2B5EF4-FFF2-40B4-BE49-F238E27FC236}">
                <a16:creationId xmlns:a16="http://schemas.microsoft.com/office/drawing/2014/main" id="{4D905347-D0C5-DF4E-80CC-1874E824B9E1}"/>
              </a:ext>
            </a:extLst>
          </p:cNvPr>
          <p:cNvSpPr txBox="1"/>
          <p:nvPr/>
        </p:nvSpPr>
        <p:spPr>
          <a:xfrm>
            <a:off x="475091" y="4579372"/>
            <a:ext cx="6663351" cy="1487587"/>
          </a:xfrm>
          <a:prstGeom prst="rect">
            <a:avLst/>
          </a:prstGeom>
          <a:noFill/>
        </p:spPr>
        <p:txBody>
          <a:bodyPr wrap="square" rtlCol="0">
            <a:spAutoFit/>
          </a:bodyPr>
          <a:lstStyle/>
          <a:p>
            <a:pPr>
              <a:spcAft>
                <a:spcPts val="675"/>
              </a:spcAft>
            </a:pPr>
            <a:r>
              <a:rPr lang="en-GB" sz="900" b="1" kern="1200" dirty="0" err="1">
                <a:solidFill>
                  <a:schemeClr val="bg2"/>
                </a:solidFill>
                <a:effectLst/>
                <a:latin typeface="Verdana" panose="020B0604030504040204" pitchFamily="34" charset="0"/>
                <a:ea typeface="Verdana" panose="020B0604030504040204" pitchFamily="34" charset="0"/>
                <a:cs typeface="Verdana" panose="020B0604030504040204" pitchFamily="34" charset="0"/>
              </a:rPr>
              <a:t>dacbeachcroft.com</a:t>
            </a:r>
            <a:endParaRPr lang="en-GB" sz="900" kern="1200" dirty="0">
              <a:solidFill>
                <a:schemeClr val="bg2"/>
              </a:solidFill>
              <a:effectLst/>
              <a:latin typeface="Verdana" panose="020B0604030504040204" pitchFamily="34" charset="0"/>
              <a:ea typeface="Verdana" panose="020B0604030504040204" pitchFamily="34" charset="0"/>
              <a:cs typeface="Verdana" panose="020B0604030504040204" pitchFamily="34" charset="0"/>
            </a:endParaRPr>
          </a:p>
          <a:p>
            <a:pPr marL="0" indent="125016">
              <a:spcAft>
                <a:spcPts val="338"/>
              </a:spcAft>
              <a:tabLst/>
            </a:pP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Follow us: @</a:t>
            </a:r>
            <a:r>
              <a:rPr lang="en-GB" sz="75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dacbeachcroft</a:t>
            </a: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a:t>
            </a:r>
          </a:p>
          <a:p>
            <a:pPr marL="0" indent="125016">
              <a:spcAft>
                <a:spcPts val="675"/>
              </a:spcAft>
              <a:tabLst/>
            </a:pPr>
            <a:r>
              <a:rPr lang="en-GB" sz="75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 Connect with us: DAC Beachcroft LLP</a:t>
            </a:r>
          </a:p>
          <a:p>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DAC Beachcroft publications are created on a general basis for information only and do not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constitute legal or other professional advice. No liability is accepted to users or third parties for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the use of the contents or any errors or inaccuracies therein. Professional advice should always be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obtained before applying the information to particular circumstances. For further details please go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to </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/about/legal-notice. Please also read our DAC Beachcroft Group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privacy policy at </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bg1"/>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/about/privacy-policy. By reading this publication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you accept that you have read, understood and agree to the terms of this disclaimer. The copyright </a:t>
            </a:r>
            <a:b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bg1"/>
                </a:solidFill>
                <a:effectLst/>
                <a:latin typeface="Verdana" panose="020B0604030504040204" pitchFamily="34" charset="0"/>
                <a:ea typeface="Verdana" panose="020B0604030504040204" pitchFamily="34" charset="0"/>
                <a:cs typeface="Verdana" panose="020B0604030504040204" pitchFamily="34" charset="0"/>
              </a:rPr>
              <a:t>in this communication is retained by DAC Beachcroft. © DAC Beachcroft.</a:t>
            </a:r>
          </a:p>
          <a:p>
            <a:endParaRPr lang="en-US" sz="45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2" name="Picture 11">
            <a:extLst>
              <a:ext uri="{FF2B5EF4-FFF2-40B4-BE49-F238E27FC236}">
                <a16:creationId xmlns:a16="http://schemas.microsoft.com/office/drawing/2014/main" id="{BD9E6E5C-0721-0D43-946C-8F7C26754760}"/>
              </a:ext>
            </a:extLst>
          </p:cNvPr>
          <p:cNvPicPr>
            <a:picLocks noChangeAspect="1"/>
          </p:cNvPicPr>
          <p:nvPr/>
        </p:nvPicPr>
        <p:blipFill rotWithShape="1">
          <a:blip r:embed="rId3"/>
          <a:srcRect r="74391"/>
          <a:stretch/>
        </p:blipFill>
        <p:spPr>
          <a:xfrm>
            <a:off x="580561" y="4872575"/>
            <a:ext cx="98897" cy="225095"/>
          </a:xfrm>
          <a:prstGeom prst="rect">
            <a:avLst/>
          </a:prstGeom>
        </p:spPr>
      </p:pic>
    </p:spTree>
    <p:extLst>
      <p:ext uri="{BB962C8B-B14F-4D97-AF65-F5344CB8AC3E}">
        <p14:creationId xmlns:p14="http://schemas.microsoft.com/office/powerpoint/2010/main" val="3679407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End slide - White">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B31595B-6E44-7F4E-AA99-F6B632E96DCD}"/>
              </a:ext>
            </a:extLst>
          </p:cNvPr>
          <p:cNvPicPr>
            <a:picLocks noChangeAspect="1"/>
          </p:cNvPicPr>
          <p:nvPr/>
        </p:nvPicPr>
        <p:blipFill>
          <a:blip r:embed="rId2"/>
          <a:stretch>
            <a:fillRect/>
          </a:stretch>
        </p:blipFill>
        <p:spPr>
          <a:xfrm>
            <a:off x="756321" y="543169"/>
            <a:ext cx="1384300" cy="355600"/>
          </a:xfrm>
          <a:prstGeom prst="rect">
            <a:avLst/>
          </a:prstGeom>
        </p:spPr>
      </p:pic>
      <p:sp>
        <p:nvSpPr>
          <p:cNvPr id="8" name="TextBox 7">
            <a:extLst>
              <a:ext uri="{FF2B5EF4-FFF2-40B4-BE49-F238E27FC236}">
                <a16:creationId xmlns:a16="http://schemas.microsoft.com/office/drawing/2014/main" id="{0CB78620-EBE6-AF42-B615-8F42A1DAFCE4}"/>
              </a:ext>
            </a:extLst>
          </p:cNvPr>
          <p:cNvSpPr txBox="1"/>
          <p:nvPr/>
        </p:nvSpPr>
        <p:spPr>
          <a:xfrm>
            <a:off x="475091" y="4579372"/>
            <a:ext cx="6663351" cy="1487587"/>
          </a:xfrm>
          <a:prstGeom prst="rect">
            <a:avLst/>
          </a:prstGeom>
          <a:noFill/>
        </p:spPr>
        <p:txBody>
          <a:bodyPr wrap="square" rtlCol="0">
            <a:spAutoFit/>
          </a:bodyPr>
          <a:lstStyle/>
          <a:p>
            <a:pPr>
              <a:spcAft>
                <a:spcPts val="675"/>
              </a:spcAft>
            </a:pPr>
            <a:r>
              <a:rPr lang="en-GB" sz="900" b="1" kern="1200" dirty="0" err="1">
                <a:solidFill>
                  <a:schemeClr val="bg2"/>
                </a:solidFill>
                <a:effectLst/>
                <a:latin typeface="Verdana" panose="020B0604030504040204" pitchFamily="34" charset="0"/>
                <a:ea typeface="Verdana" panose="020B0604030504040204" pitchFamily="34" charset="0"/>
                <a:cs typeface="Verdana" panose="020B0604030504040204" pitchFamily="34" charset="0"/>
              </a:rPr>
              <a:t>dacbeachcroft.com</a:t>
            </a:r>
            <a:endParaRPr lang="en-GB" sz="900" kern="1200" dirty="0">
              <a:solidFill>
                <a:schemeClr val="bg2"/>
              </a:solidFill>
              <a:effectLst/>
              <a:latin typeface="Verdana" panose="020B0604030504040204" pitchFamily="34" charset="0"/>
              <a:ea typeface="Verdana" panose="020B0604030504040204" pitchFamily="34" charset="0"/>
              <a:cs typeface="Verdana" panose="020B0604030504040204" pitchFamily="34" charset="0"/>
            </a:endParaRPr>
          </a:p>
          <a:p>
            <a:pPr marL="0" indent="125016">
              <a:spcAft>
                <a:spcPts val="338"/>
              </a:spcAft>
              <a:tabLst/>
            </a:pPr>
            <a:r>
              <a:rPr lang="en-GB" sz="75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 Follow us: @</a:t>
            </a:r>
            <a:r>
              <a:rPr lang="en-GB" sz="75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dacbeachcroft</a:t>
            </a:r>
            <a:r>
              <a:rPr lang="en-GB" sz="75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 </a:t>
            </a:r>
          </a:p>
          <a:p>
            <a:pPr marL="0" indent="125016">
              <a:spcAft>
                <a:spcPts val="675"/>
              </a:spcAft>
              <a:tabLst/>
            </a:pPr>
            <a:r>
              <a:rPr lang="en-GB" sz="75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 Connect with us: DAC Beachcroft LLP</a:t>
            </a:r>
          </a:p>
          <a:p>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DAC Beachcroft publications are created on a general basis for information only and do not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constitute legal or other professional advice. No liability is accepted to users or third parties for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the use of the contents or any errors or inaccuracies therein. Professional advice should always be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obtained before applying the information to particular circumstances. For further details please go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to </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/about/legal-notice. Please also read our DAC Beachcroft Group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privacy policy at </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www.dacbeachcroft.com</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en</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t>
            </a:r>
            <a:r>
              <a:rPr lang="en-GB" sz="600" kern="1200" dirty="0" err="1">
                <a:solidFill>
                  <a:schemeClr val="tx2"/>
                </a:solidFill>
                <a:effectLst/>
                <a:latin typeface="Verdana" panose="020B0604030504040204" pitchFamily="34" charset="0"/>
                <a:ea typeface="Verdana" panose="020B0604030504040204" pitchFamily="34" charset="0"/>
                <a:cs typeface="Verdana" panose="020B0604030504040204" pitchFamily="34" charset="0"/>
              </a:rPr>
              <a:t>gb</a:t>
            </a: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/about/privacy-policy. By reading this publication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you accept that you have read, understood and agree to the terms of this disclaimer. The copyright </a:t>
            </a:r>
            <a:b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br>
            <a:r>
              <a:rPr lang="en-GB" sz="600" kern="1200" dirty="0">
                <a:solidFill>
                  <a:schemeClr val="tx2"/>
                </a:solidFill>
                <a:effectLst/>
                <a:latin typeface="Verdana" panose="020B0604030504040204" pitchFamily="34" charset="0"/>
                <a:ea typeface="Verdana" panose="020B0604030504040204" pitchFamily="34" charset="0"/>
                <a:cs typeface="Verdana" panose="020B0604030504040204" pitchFamily="34" charset="0"/>
              </a:rPr>
              <a:t>in this communication is retained by DAC Beachcroft. © DAC Beachcroft.</a:t>
            </a:r>
          </a:p>
          <a:p>
            <a:endParaRPr lang="en-US" sz="45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6" name="Picture 5">
            <a:extLst>
              <a:ext uri="{FF2B5EF4-FFF2-40B4-BE49-F238E27FC236}">
                <a16:creationId xmlns:a16="http://schemas.microsoft.com/office/drawing/2014/main" id="{AFE175BA-ECDC-F542-AC50-2DC06363202F}"/>
              </a:ext>
            </a:extLst>
          </p:cNvPr>
          <p:cNvPicPr>
            <a:picLocks noChangeAspect="1"/>
          </p:cNvPicPr>
          <p:nvPr/>
        </p:nvPicPr>
        <p:blipFill rotWithShape="1">
          <a:blip r:embed="rId3"/>
          <a:srcRect l="75351" r="-371"/>
          <a:stretch/>
        </p:blipFill>
        <p:spPr>
          <a:xfrm>
            <a:off x="580564" y="4863610"/>
            <a:ext cx="96623" cy="225095"/>
          </a:xfrm>
          <a:prstGeom prst="rect">
            <a:avLst/>
          </a:prstGeom>
        </p:spPr>
      </p:pic>
    </p:spTree>
    <p:extLst>
      <p:ext uri="{BB962C8B-B14F-4D97-AF65-F5344CB8AC3E}">
        <p14:creationId xmlns:p14="http://schemas.microsoft.com/office/powerpoint/2010/main" val="4111154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Large emblem">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478BAE-F291-E245-8047-B71A928EF7A1}"/>
              </a:ext>
            </a:extLst>
          </p:cNvPr>
          <p:cNvPicPr>
            <a:picLocks noChangeAspect="1"/>
          </p:cNvPicPr>
          <p:nvPr/>
        </p:nvPicPr>
        <p:blipFill>
          <a:blip r:embed="rId2"/>
          <a:stretch>
            <a:fillRect/>
          </a:stretch>
        </p:blipFill>
        <p:spPr>
          <a:xfrm>
            <a:off x="3136901" y="2687150"/>
            <a:ext cx="2870200" cy="749300"/>
          </a:xfrm>
          <a:prstGeom prst="rect">
            <a:avLst/>
          </a:prstGeom>
        </p:spPr>
      </p:pic>
    </p:spTree>
    <p:extLst>
      <p:ext uri="{BB962C8B-B14F-4D97-AF65-F5344CB8AC3E}">
        <p14:creationId xmlns:p14="http://schemas.microsoft.com/office/powerpoint/2010/main" val="536532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2">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CF218AB2-3E4B-2B4C-8DBD-3F2BF7ED704F}"/>
              </a:ext>
            </a:extLst>
          </p:cNvPr>
          <p:cNvPicPr>
            <a:picLocks noChangeAspect="1"/>
          </p:cNvPicPr>
          <p:nvPr/>
        </p:nvPicPr>
        <p:blipFill>
          <a:blip r:embed="rId2"/>
          <a:stretch>
            <a:fillRect/>
          </a:stretch>
        </p:blipFill>
        <p:spPr>
          <a:xfrm>
            <a:off x="700752" y="216327"/>
            <a:ext cx="2807970" cy="1145540"/>
          </a:xfrm>
          <a:prstGeom prst="rect">
            <a:avLst/>
          </a:prstGeom>
        </p:spPr>
      </p:pic>
      <p:sp>
        <p:nvSpPr>
          <p:cNvPr id="20" name="Freeform 19">
            <a:extLst>
              <a:ext uri="{FF2B5EF4-FFF2-40B4-BE49-F238E27FC236}">
                <a16:creationId xmlns:a16="http://schemas.microsoft.com/office/drawing/2014/main" id="{F0E66FC3-BC6A-ED47-84C7-574BAA125160}"/>
              </a:ext>
            </a:extLst>
          </p:cNvPr>
          <p:cNvSpPr/>
          <p:nvPr/>
        </p:nvSpPr>
        <p:spPr>
          <a:xfrm rot="19151550">
            <a:off x="4398788" y="2074258"/>
            <a:ext cx="4248069" cy="3871772"/>
          </a:xfrm>
          <a:custGeom>
            <a:avLst/>
            <a:gdLst>
              <a:gd name="connsiteX0" fmla="*/ 3512110 w 4248069"/>
              <a:gd name="connsiteY0" fmla="*/ 516359 h 3871772"/>
              <a:gd name="connsiteX1" fmla="*/ 3731710 w 4248069"/>
              <a:gd name="connsiteY1" fmla="*/ 3512111 h 3871772"/>
              <a:gd name="connsiteX2" fmla="*/ 3419303 w 4248069"/>
              <a:gd name="connsiteY2" fmla="*/ 3807913 h 3871772"/>
              <a:gd name="connsiteX3" fmla="*/ 3327327 w 4248069"/>
              <a:gd name="connsiteY3" fmla="*/ 3871772 h 3871772"/>
              <a:gd name="connsiteX4" fmla="*/ 2098115 w 4248069"/>
              <a:gd name="connsiteY4" fmla="*/ 1752440 h 3871772"/>
              <a:gd name="connsiteX5" fmla="*/ 883487 w 4248069"/>
              <a:gd name="connsiteY5" fmla="*/ 3846628 h 3871772"/>
              <a:gd name="connsiteX6" fmla="*/ 735959 w 4248069"/>
              <a:gd name="connsiteY6" fmla="*/ 3731711 h 3871772"/>
              <a:gd name="connsiteX7" fmla="*/ 516359 w 4248069"/>
              <a:gd name="connsiteY7" fmla="*/ 735959 h 3871772"/>
              <a:gd name="connsiteX8" fmla="*/ 3512110 w 4248069"/>
              <a:gd name="connsiteY8" fmla="*/ 516359 h 3871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48069" h="3871772">
                <a:moveTo>
                  <a:pt x="3512110" y="516359"/>
                </a:moveTo>
                <a:cubicBezTo>
                  <a:pt x="4400005" y="1282972"/>
                  <a:pt x="4498324" y="2624216"/>
                  <a:pt x="3731710" y="3512111"/>
                </a:cubicBezTo>
                <a:cubicBezTo>
                  <a:pt x="3635884" y="3623098"/>
                  <a:pt x="3531078" y="3721747"/>
                  <a:pt x="3419303" y="3807913"/>
                </a:cubicBezTo>
                <a:lnTo>
                  <a:pt x="3327327" y="3871772"/>
                </a:lnTo>
                <a:lnTo>
                  <a:pt x="2098115" y="1752440"/>
                </a:lnTo>
                <a:lnTo>
                  <a:pt x="883487" y="3846628"/>
                </a:lnTo>
                <a:lnTo>
                  <a:pt x="735959" y="3731711"/>
                </a:lnTo>
                <a:cubicBezTo>
                  <a:pt x="-151936" y="2965098"/>
                  <a:pt x="-250254" y="1623854"/>
                  <a:pt x="516359" y="735959"/>
                </a:cubicBezTo>
                <a:cubicBezTo>
                  <a:pt x="1282972" y="-151936"/>
                  <a:pt x="2624215" y="-250254"/>
                  <a:pt x="3512110" y="516359"/>
                </a:cubicBezTo>
                <a:close/>
              </a:path>
            </a:pathLst>
          </a:custGeom>
          <a:solidFill>
            <a:schemeClr val="bg2">
              <a:lumMod val="40000"/>
              <a:lumOff val="6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1" name="Picture Placeholder 66">
            <a:extLst>
              <a:ext uri="{FF2B5EF4-FFF2-40B4-BE49-F238E27FC236}">
                <a16:creationId xmlns:a16="http://schemas.microsoft.com/office/drawing/2014/main" id="{F73893FD-FF84-0E40-94B3-D3FC4B4AE6DC}"/>
              </a:ext>
            </a:extLst>
          </p:cNvPr>
          <p:cNvSpPr>
            <a:spLocks noGrp="1"/>
          </p:cNvSpPr>
          <p:nvPr>
            <p:ph type="pic" sz="quarter" idx="12"/>
          </p:nvPr>
        </p:nvSpPr>
        <p:spPr>
          <a:xfrm>
            <a:off x="5075609" y="2581981"/>
            <a:ext cx="3135600" cy="3135600"/>
          </a:xfrm>
          <a:custGeom>
            <a:avLst/>
            <a:gdLst>
              <a:gd name="connsiteX0" fmla="*/ 1992649 w 4104000"/>
              <a:gd name="connsiteY0" fmla="*/ 0 h 4101003"/>
              <a:gd name="connsiteX1" fmla="*/ 2111351 w 4104000"/>
              <a:gd name="connsiteY1" fmla="*/ 0 h 4101003"/>
              <a:gd name="connsiteX2" fmla="*/ 2261805 w 4104000"/>
              <a:gd name="connsiteY2" fmla="*/ 7597 h 4101003"/>
              <a:gd name="connsiteX3" fmla="*/ 4104000 w 4104000"/>
              <a:gd name="connsiteY3" fmla="*/ 2049003 h 4101003"/>
              <a:gd name="connsiteX4" fmla="*/ 2052000 w 4104000"/>
              <a:gd name="connsiteY4" fmla="*/ 4101003 h 4101003"/>
              <a:gd name="connsiteX5" fmla="*/ 0 w 4104000"/>
              <a:gd name="connsiteY5" fmla="*/ 2049003 h 4101003"/>
              <a:gd name="connsiteX6" fmla="*/ 1842195 w 4104000"/>
              <a:gd name="connsiteY6" fmla="*/ 7597 h 4101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04000" h="4101003">
                <a:moveTo>
                  <a:pt x="1992649" y="0"/>
                </a:moveTo>
                <a:lnTo>
                  <a:pt x="2111351" y="0"/>
                </a:lnTo>
                <a:lnTo>
                  <a:pt x="2261805" y="7597"/>
                </a:lnTo>
                <a:cubicBezTo>
                  <a:pt x="3296538" y="112680"/>
                  <a:pt x="4104000" y="986546"/>
                  <a:pt x="4104000" y="2049003"/>
                </a:cubicBezTo>
                <a:cubicBezTo>
                  <a:pt x="4104000" y="3182291"/>
                  <a:pt x="3185288" y="4101003"/>
                  <a:pt x="2052000" y="4101003"/>
                </a:cubicBezTo>
                <a:cubicBezTo>
                  <a:pt x="918712" y="4101003"/>
                  <a:pt x="0" y="3182291"/>
                  <a:pt x="0" y="2049003"/>
                </a:cubicBezTo>
                <a:cubicBezTo>
                  <a:pt x="0" y="986546"/>
                  <a:pt x="807462" y="112680"/>
                  <a:pt x="1842195" y="7597"/>
                </a:cubicBezTo>
                <a:close/>
              </a:path>
            </a:pathLst>
          </a:custGeom>
          <a:solidFill>
            <a:schemeClr val="bg1"/>
          </a:solidFill>
        </p:spPr>
        <p:txBody>
          <a:bodyPr wrap="square" anchor="ctr">
            <a:noAutofit/>
          </a:bodyPr>
          <a:lstStyle>
            <a:lvl1pPr marL="0" indent="0" algn="ctr">
              <a:buNone/>
              <a:defRPr/>
            </a:lvl1pPr>
          </a:lstStyle>
          <a:p>
            <a:r>
              <a:rPr lang="en-US" smtClean="0"/>
              <a:t>Click icon to add picture</a:t>
            </a:r>
            <a:endParaRPr lang="en-US" dirty="0"/>
          </a:p>
        </p:txBody>
      </p:sp>
      <p:sp>
        <p:nvSpPr>
          <p:cNvPr id="22" name="Freeform 21">
            <a:extLst>
              <a:ext uri="{FF2B5EF4-FFF2-40B4-BE49-F238E27FC236}">
                <a16:creationId xmlns:a16="http://schemas.microsoft.com/office/drawing/2014/main" id="{89974973-B0E2-C446-B463-FB83309C8FE5}"/>
              </a:ext>
            </a:extLst>
          </p:cNvPr>
          <p:cNvSpPr>
            <a:spLocks/>
          </p:cNvSpPr>
          <p:nvPr/>
        </p:nvSpPr>
        <p:spPr>
          <a:xfrm>
            <a:off x="4780409" y="2273581"/>
            <a:ext cx="3726000" cy="3726000"/>
          </a:xfrm>
          <a:custGeom>
            <a:avLst/>
            <a:gdLst>
              <a:gd name="connsiteX0" fmla="*/ 1856163 w 3718326"/>
              <a:gd name="connsiteY0" fmla="*/ 0 h 3724326"/>
              <a:gd name="connsiteX1" fmla="*/ 3718326 w 3718326"/>
              <a:gd name="connsiteY1" fmla="*/ 1862163 h 3724326"/>
              <a:gd name="connsiteX2" fmla="*/ 1856163 w 3718326"/>
              <a:gd name="connsiteY2" fmla="*/ 3724326 h 3724326"/>
              <a:gd name="connsiteX3" fmla="*/ 1131325 w 3718326"/>
              <a:gd name="connsiteY3" fmla="*/ 3577988 h 3724326"/>
              <a:gd name="connsiteX4" fmla="*/ 1112605 w 3718326"/>
              <a:gd name="connsiteY4" fmla="*/ 3568970 h 3724326"/>
              <a:gd name="connsiteX5" fmla="*/ 1408747 w 3718326"/>
              <a:gd name="connsiteY5" fmla="*/ 3053677 h 3724326"/>
              <a:gd name="connsiteX6" fmla="*/ 1476368 w 3718326"/>
              <a:gd name="connsiteY6" fmla="*/ 3078427 h 3724326"/>
              <a:gd name="connsiteX7" fmla="*/ 1856406 w 3718326"/>
              <a:gd name="connsiteY7" fmla="*/ 3135883 h 3724326"/>
              <a:gd name="connsiteX8" fmla="*/ 3134406 w 3718326"/>
              <a:gd name="connsiteY8" fmla="*/ 1857883 h 3724326"/>
              <a:gd name="connsiteX9" fmla="*/ 1856406 w 3718326"/>
              <a:gd name="connsiteY9" fmla="*/ 579883 h 3724326"/>
              <a:gd name="connsiteX10" fmla="*/ 585004 w 3718326"/>
              <a:gd name="connsiteY10" fmla="*/ 1727215 h 3724326"/>
              <a:gd name="connsiteX11" fmla="*/ 584131 w 3718326"/>
              <a:gd name="connsiteY11" fmla="*/ 1744509 h 3724326"/>
              <a:gd name="connsiteX12" fmla="*/ 0 w 3718326"/>
              <a:gd name="connsiteY12" fmla="*/ 1743349 h 3724326"/>
              <a:gd name="connsiteX13" fmla="*/ 3614 w 3718326"/>
              <a:gd name="connsiteY13" fmla="*/ 1671768 h 3724326"/>
              <a:gd name="connsiteX14" fmla="*/ 1856163 w 3718326"/>
              <a:gd name="connsiteY14" fmla="*/ 0 h 3724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18326" h="3724326">
                <a:moveTo>
                  <a:pt x="1856163" y="0"/>
                </a:moveTo>
                <a:cubicBezTo>
                  <a:pt x="2884607" y="0"/>
                  <a:pt x="3718326" y="833719"/>
                  <a:pt x="3718326" y="1862163"/>
                </a:cubicBezTo>
                <a:cubicBezTo>
                  <a:pt x="3718326" y="2890607"/>
                  <a:pt x="2884607" y="3724326"/>
                  <a:pt x="1856163" y="3724326"/>
                </a:cubicBezTo>
                <a:cubicBezTo>
                  <a:pt x="1599052" y="3724326"/>
                  <a:pt x="1354112" y="3672219"/>
                  <a:pt x="1131325" y="3577988"/>
                </a:cubicBezTo>
                <a:lnTo>
                  <a:pt x="1112605" y="3568970"/>
                </a:lnTo>
                <a:lnTo>
                  <a:pt x="1408747" y="3053677"/>
                </a:lnTo>
                <a:lnTo>
                  <a:pt x="1476368" y="3078427"/>
                </a:lnTo>
                <a:cubicBezTo>
                  <a:pt x="1596422" y="3115768"/>
                  <a:pt x="1724065" y="3135883"/>
                  <a:pt x="1856406" y="3135883"/>
                </a:cubicBezTo>
                <a:cubicBezTo>
                  <a:pt x="2562226" y="3135883"/>
                  <a:pt x="3134406" y="2563703"/>
                  <a:pt x="3134406" y="1857883"/>
                </a:cubicBezTo>
                <a:cubicBezTo>
                  <a:pt x="3134406" y="1152063"/>
                  <a:pt x="2562226" y="579883"/>
                  <a:pt x="1856406" y="579883"/>
                </a:cubicBezTo>
                <a:cubicBezTo>
                  <a:pt x="1194700" y="579883"/>
                  <a:pt x="650451" y="1082776"/>
                  <a:pt x="585004" y="1727215"/>
                </a:cubicBezTo>
                <a:lnTo>
                  <a:pt x="584131" y="1744509"/>
                </a:lnTo>
                <a:lnTo>
                  <a:pt x="0" y="1743349"/>
                </a:lnTo>
                <a:lnTo>
                  <a:pt x="3614" y="1671768"/>
                </a:lnTo>
                <a:cubicBezTo>
                  <a:pt x="98976" y="732761"/>
                  <a:pt x="891997" y="0"/>
                  <a:pt x="1856163" y="0"/>
                </a:cubicBezTo>
                <a:close/>
              </a:path>
            </a:pathLst>
          </a:custGeom>
          <a:solidFill>
            <a:schemeClr val="bg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23" name="Freeform 22">
            <a:extLst>
              <a:ext uri="{FF2B5EF4-FFF2-40B4-BE49-F238E27FC236}">
                <a16:creationId xmlns:a16="http://schemas.microsoft.com/office/drawing/2014/main" id="{7E636B7F-5DEF-0D44-BD5C-30A7A2F5BA68}"/>
              </a:ext>
            </a:extLst>
          </p:cNvPr>
          <p:cNvSpPr>
            <a:spLocks/>
          </p:cNvSpPr>
          <p:nvPr/>
        </p:nvSpPr>
        <p:spPr>
          <a:xfrm>
            <a:off x="4780409" y="2273581"/>
            <a:ext cx="3726000" cy="3726604"/>
          </a:xfrm>
          <a:custGeom>
            <a:avLst/>
            <a:gdLst>
              <a:gd name="connsiteX0" fmla="*/ 1856163 w 3718326"/>
              <a:gd name="connsiteY0" fmla="*/ 0 h 3724326"/>
              <a:gd name="connsiteX1" fmla="*/ 3718326 w 3718326"/>
              <a:gd name="connsiteY1" fmla="*/ 1862163 h 3724326"/>
              <a:gd name="connsiteX2" fmla="*/ 1856163 w 3718326"/>
              <a:gd name="connsiteY2" fmla="*/ 3724326 h 3724326"/>
              <a:gd name="connsiteX3" fmla="*/ 1131325 w 3718326"/>
              <a:gd name="connsiteY3" fmla="*/ 3577988 h 3724326"/>
              <a:gd name="connsiteX4" fmla="*/ 1112605 w 3718326"/>
              <a:gd name="connsiteY4" fmla="*/ 3568970 h 3724326"/>
              <a:gd name="connsiteX5" fmla="*/ 1253153 w 3718326"/>
              <a:gd name="connsiteY5" fmla="*/ 3324415 h 3724326"/>
              <a:gd name="connsiteX6" fmla="*/ 1387306 w 3718326"/>
              <a:gd name="connsiteY6" fmla="*/ 3373515 h 3724326"/>
              <a:gd name="connsiteX7" fmla="*/ 1853521 w 3718326"/>
              <a:gd name="connsiteY7" fmla="*/ 3444000 h 3724326"/>
              <a:gd name="connsiteX8" fmla="*/ 3421321 w 3718326"/>
              <a:gd name="connsiteY8" fmla="*/ 1876200 h 3724326"/>
              <a:gd name="connsiteX9" fmla="*/ 1853521 w 3718326"/>
              <a:gd name="connsiteY9" fmla="*/ 308400 h 3724326"/>
              <a:gd name="connsiteX10" fmla="*/ 293816 w 3718326"/>
              <a:gd name="connsiteY10" fmla="*/ 1715902 h 3724326"/>
              <a:gd name="connsiteX11" fmla="*/ 292400 w 3718326"/>
              <a:gd name="connsiteY11" fmla="*/ 1743930 h 3724326"/>
              <a:gd name="connsiteX12" fmla="*/ 0 w 3718326"/>
              <a:gd name="connsiteY12" fmla="*/ 1743349 h 3724326"/>
              <a:gd name="connsiteX13" fmla="*/ 3614 w 3718326"/>
              <a:gd name="connsiteY13" fmla="*/ 1671768 h 3724326"/>
              <a:gd name="connsiteX14" fmla="*/ 1856163 w 3718326"/>
              <a:gd name="connsiteY14" fmla="*/ 0 h 3724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18326" h="3724326">
                <a:moveTo>
                  <a:pt x="1856163" y="0"/>
                </a:moveTo>
                <a:cubicBezTo>
                  <a:pt x="2884607" y="0"/>
                  <a:pt x="3718326" y="833719"/>
                  <a:pt x="3718326" y="1862163"/>
                </a:cubicBezTo>
                <a:cubicBezTo>
                  <a:pt x="3718326" y="2890607"/>
                  <a:pt x="2884607" y="3724326"/>
                  <a:pt x="1856163" y="3724326"/>
                </a:cubicBezTo>
                <a:cubicBezTo>
                  <a:pt x="1599052" y="3724326"/>
                  <a:pt x="1354112" y="3672219"/>
                  <a:pt x="1131325" y="3577988"/>
                </a:cubicBezTo>
                <a:lnTo>
                  <a:pt x="1112605" y="3568970"/>
                </a:lnTo>
                <a:lnTo>
                  <a:pt x="1253153" y="3324415"/>
                </a:lnTo>
                <a:lnTo>
                  <a:pt x="1387306" y="3373515"/>
                </a:lnTo>
                <a:cubicBezTo>
                  <a:pt x="1534583" y="3419323"/>
                  <a:pt x="1691170" y="3444000"/>
                  <a:pt x="1853521" y="3444000"/>
                </a:cubicBezTo>
                <a:cubicBezTo>
                  <a:pt x="2719393" y="3444000"/>
                  <a:pt x="3421321" y="2742072"/>
                  <a:pt x="3421321" y="1876200"/>
                </a:cubicBezTo>
                <a:cubicBezTo>
                  <a:pt x="3421321" y="1010328"/>
                  <a:pt x="2719393" y="308400"/>
                  <a:pt x="1853521" y="308400"/>
                </a:cubicBezTo>
                <a:cubicBezTo>
                  <a:pt x="1041766" y="308400"/>
                  <a:pt x="374103" y="925329"/>
                  <a:pt x="293816" y="1715902"/>
                </a:cubicBezTo>
                <a:lnTo>
                  <a:pt x="292400" y="1743930"/>
                </a:lnTo>
                <a:lnTo>
                  <a:pt x="0" y="1743349"/>
                </a:lnTo>
                <a:lnTo>
                  <a:pt x="3614" y="1671768"/>
                </a:lnTo>
                <a:cubicBezTo>
                  <a:pt x="98976" y="732761"/>
                  <a:pt x="891997" y="0"/>
                  <a:pt x="1856163" y="0"/>
                </a:cubicBezTo>
                <a:close/>
              </a:path>
            </a:pathLst>
          </a:custGeom>
          <a:solidFill>
            <a:schemeClr val="bg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endParaRPr lang="en-US" sz="1350"/>
          </a:p>
        </p:txBody>
      </p:sp>
      <p:sp>
        <p:nvSpPr>
          <p:cNvPr id="24" name="Text Placeholder 13">
            <a:extLst>
              <a:ext uri="{FF2B5EF4-FFF2-40B4-BE49-F238E27FC236}">
                <a16:creationId xmlns:a16="http://schemas.microsoft.com/office/drawing/2014/main" id="{0F5CCA5E-0423-AF4B-95A3-96818FB1AF92}"/>
              </a:ext>
            </a:extLst>
          </p:cNvPr>
          <p:cNvSpPr>
            <a:spLocks noGrp="1"/>
          </p:cNvSpPr>
          <p:nvPr>
            <p:ph type="body" sz="quarter" idx="10"/>
          </p:nvPr>
        </p:nvSpPr>
        <p:spPr>
          <a:xfrm>
            <a:off x="967164" y="4518050"/>
            <a:ext cx="3420000" cy="138499"/>
          </a:xfrm>
          <a:prstGeom prst="rect">
            <a:avLst/>
          </a:prstGeom>
        </p:spPr>
        <p:txBody>
          <a:bodyPr lIns="0" tIns="0" rIns="0" bIns="0">
            <a:spAutoFit/>
          </a:bodyPr>
          <a:lstStyle>
            <a:lvl1pPr marL="0" indent="0">
              <a:buNone/>
              <a:defRPr sz="900">
                <a:latin typeface="Verdana" panose="020B0604030504040204" pitchFamily="34" charset="0"/>
                <a:ea typeface="Verdana" panose="020B0604030504040204" pitchFamily="34" charset="0"/>
                <a:cs typeface="Verdana" panose="020B0604030504040204" pitchFamily="34" charset="0"/>
              </a:defRPr>
            </a:lvl1pPr>
            <a:lvl2pPr marL="342900" indent="0">
              <a:buNone/>
              <a:defRPr sz="750">
                <a:latin typeface="Verdana" panose="020B0604030504040204" pitchFamily="34" charset="0"/>
                <a:ea typeface="Verdana" panose="020B0604030504040204" pitchFamily="34" charset="0"/>
                <a:cs typeface="Verdana" panose="020B0604030504040204" pitchFamily="34" charset="0"/>
              </a:defRPr>
            </a:lvl2pPr>
            <a:lvl3pPr marL="685800" indent="0">
              <a:buNone/>
              <a:defRPr sz="750">
                <a:latin typeface="Verdana" panose="020B0604030504040204" pitchFamily="34" charset="0"/>
                <a:ea typeface="Verdana" panose="020B0604030504040204" pitchFamily="34" charset="0"/>
                <a:cs typeface="Verdana" panose="020B0604030504040204" pitchFamily="34" charset="0"/>
              </a:defRPr>
            </a:lvl3pPr>
            <a:lvl4pPr marL="1028700" indent="0">
              <a:buNone/>
              <a:defRPr sz="750">
                <a:latin typeface="Verdana" panose="020B0604030504040204" pitchFamily="34" charset="0"/>
                <a:ea typeface="Verdana" panose="020B0604030504040204" pitchFamily="34" charset="0"/>
                <a:cs typeface="Verdana" panose="020B0604030504040204" pitchFamily="34" charset="0"/>
              </a:defRPr>
            </a:lvl4pPr>
            <a:lvl5pPr marL="1371600" indent="0">
              <a:buNone/>
              <a:defRPr sz="750">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Edit Master text styles</a:t>
            </a:r>
          </a:p>
        </p:txBody>
      </p:sp>
      <p:sp>
        <p:nvSpPr>
          <p:cNvPr id="25" name="Text Placeholder 13">
            <a:extLst>
              <a:ext uri="{FF2B5EF4-FFF2-40B4-BE49-F238E27FC236}">
                <a16:creationId xmlns:a16="http://schemas.microsoft.com/office/drawing/2014/main" id="{442CAA24-7E06-B049-A509-0478E3F94756}"/>
              </a:ext>
            </a:extLst>
          </p:cNvPr>
          <p:cNvSpPr>
            <a:spLocks noGrp="1"/>
          </p:cNvSpPr>
          <p:nvPr>
            <p:ph type="body" sz="quarter" idx="11" hasCustomPrompt="1"/>
          </p:nvPr>
        </p:nvSpPr>
        <p:spPr>
          <a:xfrm>
            <a:off x="967164" y="4259694"/>
            <a:ext cx="3420000" cy="138499"/>
          </a:xfrm>
          <a:prstGeom prst="rect">
            <a:avLst/>
          </a:prstGeom>
        </p:spPr>
        <p:txBody>
          <a:bodyPr lIns="0" tIns="0" rIns="0" bIns="0">
            <a:spAutoFit/>
          </a:bodyPr>
          <a:lstStyle>
            <a:lvl1pPr marL="0" indent="0">
              <a:buNone/>
              <a:defRPr sz="900" b="1" cap="all" baseline="0">
                <a:solidFill>
                  <a:srgbClr val="4A4948"/>
                </a:solidFill>
                <a:latin typeface="Verdana" panose="020B0604030504040204" pitchFamily="34" charset="0"/>
                <a:ea typeface="Verdana" panose="020B0604030504040204" pitchFamily="34" charset="0"/>
                <a:cs typeface="Verdana" panose="020B0604030504040204" pitchFamily="34" charset="0"/>
              </a:defRPr>
            </a:lvl1pPr>
            <a:lvl2pPr marL="3429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2pPr>
            <a:lvl3pPr marL="6858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3pPr>
            <a:lvl4pPr marL="10287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4pPr>
            <a:lvl5pPr marL="1371600" indent="0">
              <a:buNone/>
              <a:defRPr sz="750">
                <a:solidFill>
                  <a:srgbClr val="4A4948"/>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p:txBody>
      </p:sp>
      <p:cxnSp>
        <p:nvCxnSpPr>
          <p:cNvPr id="26" name="Straight Connector 25">
            <a:extLst>
              <a:ext uri="{FF2B5EF4-FFF2-40B4-BE49-F238E27FC236}">
                <a16:creationId xmlns:a16="http://schemas.microsoft.com/office/drawing/2014/main" id="{11D373BC-FBC9-6845-92E5-ED25C01B47A5}"/>
              </a:ext>
            </a:extLst>
          </p:cNvPr>
          <p:cNvCxnSpPr>
            <a:cxnSpLocks/>
          </p:cNvCxnSpPr>
          <p:nvPr/>
        </p:nvCxnSpPr>
        <p:spPr>
          <a:xfrm>
            <a:off x="967164" y="4010144"/>
            <a:ext cx="4392000" cy="0"/>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7" name="Title 14">
            <a:extLst>
              <a:ext uri="{FF2B5EF4-FFF2-40B4-BE49-F238E27FC236}">
                <a16:creationId xmlns:a16="http://schemas.microsoft.com/office/drawing/2014/main" id="{4D4FD2C8-E00B-B649-9A57-94E3957D8065}"/>
              </a:ext>
            </a:extLst>
          </p:cNvPr>
          <p:cNvSpPr>
            <a:spLocks noGrp="1"/>
          </p:cNvSpPr>
          <p:nvPr>
            <p:ph type="title" hasCustomPrompt="1"/>
          </p:nvPr>
        </p:nvSpPr>
        <p:spPr>
          <a:xfrm>
            <a:off x="967165" y="1461704"/>
            <a:ext cx="6631669" cy="265457"/>
          </a:xfrm>
        </p:spPr>
        <p:txBody>
          <a:bodyPr vert="horz" wrap="square" lIns="0" tIns="0" rIns="0" bIns="0" anchor="t" anchorCtr="0">
            <a:spAutoFit/>
          </a:bodyPr>
          <a:lstStyle>
            <a:lvl1pPr algn="l">
              <a:defRPr sz="1725" cap="all" baseline="0">
                <a:solidFill>
                  <a:srgbClr val="4A4948"/>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pic>
        <p:nvPicPr>
          <p:cNvPr id="28" name="Picture 27">
            <a:extLst>
              <a:ext uri="{FF2B5EF4-FFF2-40B4-BE49-F238E27FC236}">
                <a16:creationId xmlns:a16="http://schemas.microsoft.com/office/drawing/2014/main" id="{6951AEB9-A559-0247-A2F6-4BC0CA8CE90E}"/>
              </a:ext>
            </a:extLst>
          </p:cNvPr>
          <p:cNvPicPr>
            <a:picLocks noChangeAspect="1"/>
          </p:cNvPicPr>
          <p:nvPr/>
        </p:nvPicPr>
        <p:blipFill>
          <a:blip r:embed="rId2"/>
          <a:stretch>
            <a:fillRect/>
          </a:stretch>
        </p:blipFill>
        <p:spPr>
          <a:xfrm>
            <a:off x="700752" y="216000"/>
            <a:ext cx="2807970" cy="1145540"/>
          </a:xfrm>
          <a:prstGeom prst="rect">
            <a:avLst/>
          </a:prstGeom>
        </p:spPr>
      </p:pic>
    </p:spTree>
    <p:extLst>
      <p:ext uri="{BB962C8B-B14F-4D97-AF65-F5344CB8AC3E}">
        <p14:creationId xmlns:p14="http://schemas.microsoft.com/office/powerpoint/2010/main" val="1262730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l">
              <a:defRPr sz="2100" b="0" i="0">
                <a:latin typeface="Verdana" panose="020B0604030504040204" pitchFamily="34" charset="0"/>
                <a:ea typeface="Verdana" panose="020B0604030504040204" pitchFamily="34" charset="0"/>
                <a:cs typeface="Verdana" panose="020B0604030504040204" pitchFamily="34" charset="0"/>
              </a:defRPr>
            </a:lvl1pPr>
          </a:lstStyle>
          <a:p>
            <a:r>
              <a:rPr lang="en-GB" dirty="0"/>
              <a:t>CLICK TO EDIT MASTER TITLE STYLE</a:t>
            </a:r>
            <a:endParaRPr lang="en-US" dirty="0"/>
          </a:p>
        </p:txBody>
      </p:sp>
      <p:sp>
        <p:nvSpPr>
          <p:cNvPr id="3" name="Content Placeholder 2"/>
          <p:cNvSpPr>
            <a:spLocks noGrp="1"/>
          </p:cNvSpPr>
          <p:nvPr>
            <p:ph idx="1"/>
          </p:nvPr>
        </p:nvSpPr>
        <p:spPr>
          <a:xfrm>
            <a:off x="457200" y="1600204"/>
            <a:ext cx="8229600" cy="4525963"/>
          </a:xfrm>
          <a:prstGeom prst="rect">
            <a:avLst/>
          </a:prstGeom>
        </p:spPr>
        <p:txBody>
          <a:bodyPr>
            <a:normAutofit/>
          </a:bodyPr>
          <a:lstStyle>
            <a:lvl1pPr marL="152698" indent="-152698">
              <a:spcBef>
                <a:spcPts val="0"/>
              </a:spcBef>
              <a:spcAft>
                <a:spcPts val="675"/>
              </a:spcAft>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326827" indent="-174129">
              <a:spcBef>
                <a:spcPts val="0"/>
              </a:spcBef>
              <a:spcAft>
                <a:spcPts val="675"/>
              </a:spcAft>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451842" indent="-125016">
              <a:spcBef>
                <a:spcPts val="0"/>
              </a:spcBef>
              <a:spcAft>
                <a:spcPts val="675"/>
              </a:spcAft>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600968" indent="-149126">
              <a:spcBef>
                <a:spcPts val="0"/>
              </a:spcBef>
              <a:spcAft>
                <a:spcPts val="675"/>
              </a:spcAft>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725984" indent="-125016">
              <a:spcBef>
                <a:spcPts val="0"/>
              </a:spcBef>
              <a:spcAft>
                <a:spcPts val="675"/>
              </a:spcAft>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a:extLst>
              <a:ext uri="{FF2B5EF4-FFF2-40B4-BE49-F238E27FC236}">
                <a16:creationId xmlns:a16="http://schemas.microsoft.com/office/drawing/2014/main" id="{E3B87022-C3D6-8747-9239-E3D5228AC63E}"/>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4" name="Date Placeholder 3">
            <a:extLst>
              <a:ext uri="{FF2B5EF4-FFF2-40B4-BE49-F238E27FC236}">
                <a16:creationId xmlns:a16="http://schemas.microsoft.com/office/drawing/2014/main" id="{D4C93992-240D-EC42-8A3E-0C2199A21D47}"/>
              </a:ext>
            </a:extLst>
          </p:cNvPr>
          <p:cNvSpPr>
            <a:spLocks noGrp="1"/>
          </p:cNvSpPr>
          <p:nvPr>
            <p:ph type="dt" sz="half" idx="10"/>
          </p:nvPr>
        </p:nvSpPr>
        <p:spPr>
          <a:xfrm>
            <a:off x="6494402" y="6356354"/>
            <a:ext cx="1364705" cy="365125"/>
          </a:xfrm>
        </p:spPr>
        <p:txBody>
          <a:bodyPr/>
          <a:lstStyle/>
          <a:p>
            <a:fld id="{0DEF86ED-C669-4CB5-AD22-72AA602B5890}" type="datetime1">
              <a:rPr lang="en-GB" smtClean="0"/>
              <a:t>14/10/2021</a:t>
            </a:fld>
            <a:endParaRPr lang="en-GB"/>
          </a:p>
        </p:txBody>
      </p:sp>
      <p:sp>
        <p:nvSpPr>
          <p:cNvPr id="5" name="Footer Placeholder 4">
            <a:extLst>
              <a:ext uri="{FF2B5EF4-FFF2-40B4-BE49-F238E27FC236}">
                <a16:creationId xmlns:a16="http://schemas.microsoft.com/office/drawing/2014/main" id="{3A5B4ADF-EED2-E948-B248-875370E2C05E}"/>
              </a:ext>
            </a:extLst>
          </p:cNvPr>
          <p:cNvSpPr>
            <a:spLocks noGrp="1"/>
          </p:cNvSpPr>
          <p:nvPr>
            <p:ph type="ftr" sz="quarter" idx="11"/>
          </p:nvPr>
        </p:nvSpPr>
        <p:spPr>
          <a:xfrm>
            <a:off x="1744824" y="6356354"/>
            <a:ext cx="4688572" cy="365125"/>
          </a:xfrm>
        </p:spPr>
        <p:txBody>
          <a:bodyPr/>
          <a:lstStyle/>
          <a:p>
            <a:endParaRPr lang="en-GB"/>
          </a:p>
        </p:txBody>
      </p:sp>
      <p:sp>
        <p:nvSpPr>
          <p:cNvPr id="6" name="Slide Number Placeholder 5">
            <a:extLst>
              <a:ext uri="{FF2B5EF4-FFF2-40B4-BE49-F238E27FC236}">
                <a16:creationId xmlns:a16="http://schemas.microsoft.com/office/drawing/2014/main" id="{424D0D1B-988A-174B-A8C0-1A039A8AD6A0}"/>
              </a:ext>
            </a:extLst>
          </p:cNvPr>
          <p:cNvSpPr>
            <a:spLocks noGrp="1"/>
          </p:cNvSpPr>
          <p:nvPr>
            <p:ph type="sldNum" sz="quarter" idx="12"/>
          </p:nvPr>
        </p:nvSpPr>
        <p:spPr/>
        <p:txBody>
          <a:bodyPr/>
          <a:lstStyle/>
          <a:p>
            <a:fld id="{905E7D4F-2488-47B9-B588-962A7E23E78C}" type="slidenum">
              <a:rPr lang="en-GB" smtClean="0"/>
              <a:t>‹#›</a:t>
            </a:fld>
            <a:endParaRPr lang="en-GB"/>
          </a:p>
        </p:txBody>
      </p:sp>
    </p:spTree>
    <p:extLst>
      <p:ext uri="{BB962C8B-B14F-4D97-AF65-F5344CB8AC3E}">
        <p14:creationId xmlns:p14="http://schemas.microsoft.com/office/powerpoint/2010/main" val="1980513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proposal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l">
              <a:defRPr sz="2100" b="0" i="0">
                <a:latin typeface="Verdana" panose="020B0604030504040204" pitchFamily="34" charset="0"/>
                <a:ea typeface="Verdana" panose="020B0604030504040204" pitchFamily="34" charset="0"/>
                <a:cs typeface="Verdana" panose="020B0604030504040204" pitchFamily="34" charset="0"/>
              </a:defRPr>
            </a:lvl1pPr>
          </a:lstStyle>
          <a:p>
            <a:r>
              <a:rPr lang="en-GB" dirty="0"/>
              <a:t>CLICK TO EDIT MASTER TITLE STYLE</a:t>
            </a:r>
            <a:endParaRPr lang="en-US" dirty="0"/>
          </a:p>
        </p:txBody>
      </p:sp>
      <p:sp>
        <p:nvSpPr>
          <p:cNvPr id="3" name="Content Placeholder 2"/>
          <p:cNvSpPr>
            <a:spLocks noGrp="1"/>
          </p:cNvSpPr>
          <p:nvPr>
            <p:ph idx="1" hasCustomPrompt="1"/>
          </p:nvPr>
        </p:nvSpPr>
        <p:spPr>
          <a:xfrm>
            <a:off x="457200" y="2555475"/>
            <a:ext cx="8229600" cy="3570690"/>
          </a:xfrm>
          <a:prstGeom prst="rect">
            <a:avLst/>
          </a:prstGeom>
        </p:spPr>
        <p:txBody>
          <a:bodyPr numCol="2" spcCol="180000">
            <a:normAutofit/>
          </a:bodyPr>
          <a:lstStyle>
            <a:lvl1pPr marL="0" indent="0">
              <a:spcBef>
                <a:spcPts val="0"/>
              </a:spcBef>
              <a:spcAft>
                <a:spcPts val="675"/>
              </a:spcAft>
              <a:buNone/>
              <a:tabLst/>
              <a:defRPr sz="9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152698" indent="0">
              <a:spcBef>
                <a:spcPts val="0"/>
              </a:spcBef>
              <a:spcAft>
                <a:spcPts val="675"/>
              </a:spcAft>
              <a:buNone/>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26826"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1842"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600968"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main copy, two column layout, 0.5cm space between</a:t>
            </a:r>
          </a:p>
        </p:txBody>
      </p:sp>
      <p:sp>
        <p:nvSpPr>
          <p:cNvPr id="13" name="TextBox 12">
            <a:extLst>
              <a:ext uri="{FF2B5EF4-FFF2-40B4-BE49-F238E27FC236}">
                <a16:creationId xmlns:a16="http://schemas.microsoft.com/office/drawing/2014/main" id="{E3B87022-C3D6-8747-9239-E3D5228AC63E}"/>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4" name="Date Placeholder 3">
            <a:extLst>
              <a:ext uri="{FF2B5EF4-FFF2-40B4-BE49-F238E27FC236}">
                <a16:creationId xmlns:a16="http://schemas.microsoft.com/office/drawing/2014/main" id="{D4C93992-240D-EC42-8A3E-0C2199A21D47}"/>
              </a:ext>
            </a:extLst>
          </p:cNvPr>
          <p:cNvSpPr>
            <a:spLocks noGrp="1"/>
          </p:cNvSpPr>
          <p:nvPr>
            <p:ph type="dt" sz="half" idx="10"/>
          </p:nvPr>
        </p:nvSpPr>
        <p:spPr>
          <a:xfrm>
            <a:off x="6494402" y="6356354"/>
            <a:ext cx="1364705" cy="365125"/>
          </a:xfrm>
        </p:spPr>
        <p:txBody>
          <a:bodyPr/>
          <a:lstStyle/>
          <a:p>
            <a:fld id="{8218C4CE-5FAF-49BF-A7A8-A8E09618385A}" type="datetime1">
              <a:rPr lang="en-GB" smtClean="0"/>
              <a:t>14/10/2021</a:t>
            </a:fld>
            <a:endParaRPr lang="en-GB"/>
          </a:p>
        </p:txBody>
      </p:sp>
      <p:sp>
        <p:nvSpPr>
          <p:cNvPr id="5" name="Footer Placeholder 4">
            <a:extLst>
              <a:ext uri="{FF2B5EF4-FFF2-40B4-BE49-F238E27FC236}">
                <a16:creationId xmlns:a16="http://schemas.microsoft.com/office/drawing/2014/main" id="{3A5B4ADF-EED2-E948-B248-875370E2C05E}"/>
              </a:ext>
            </a:extLst>
          </p:cNvPr>
          <p:cNvSpPr>
            <a:spLocks noGrp="1"/>
          </p:cNvSpPr>
          <p:nvPr>
            <p:ph type="ftr" sz="quarter" idx="11"/>
          </p:nvPr>
        </p:nvSpPr>
        <p:spPr>
          <a:xfrm>
            <a:off x="1744824" y="6356354"/>
            <a:ext cx="4688572" cy="365125"/>
          </a:xfrm>
        </p:spPr>
        <p:txBody>
          <a:bodyPr/>
          <a:lstStyle/>
          <a:p>
            <a:endParaRPr lang="en-GB"/>
          </a:p>
        </p:txBody>
      </p:sp>
      <p:sp>
        <p:nvSpPr>
          <p:cNvPr id="6" name="Slide Number Placeholder 5">
            <a:extLst>
              <a:ext uri="{FF2B5EF4-FFF2-40B4-BE49-F238E27FC236}">
                <a16:creationId xmlns:a16="http://schemas.microsoft.com/office/drawing/2014/main" id="{424D0D1B-988A-174B-A8C0-1A039A8AD6A0}"/>
              </a:ext>
            </a:extLst>
          </p:cNvPr>
          <p:cNvSpPr>
            <a:spLocks noGrp="1"/>
          </p:cNvSpPr>
          <p:nvPr>
            <p:ph type="sldNum" sz="quarter" idx="12"/>
          </p:nvPr>
        </p:nvSpPr>
        <p:spPr/>
        <p:txBody>
          <a:bodyPr/>
          <a:lstStyle/>
          <a:p>
            <a:fld id="{905E7D4F-2488-47B9-B588-962A7E23E78C}" type="slidenum">
              <a:rPr lang="en-GB" smtClean="0"/>
              <a:t>‹#›</a:t>
            </a:fld>
            <a:endParaRPr lang="en-GB"/>
          </a:p>
        </p:txBody>
      </p:sp>
      <p:sp>
        <p:nvSpPr>
          <p:cNvPr id="8" name="Content Placeholder 2">
            <a:extLst>
              <a:ext uri="{FF2B5EF4-FFF2-40B4-BE49-F238E27FC236}">
                <a16:creationId xmlns:a16="http://schemas.microsoft.com/office/drawing/2014/main" id="{98CC6C6E-2E37-9846-9A83-6E1F6AD3192F}"/>
              </a:ext>
            </a:extLst>
          </p:cNvPr>
          <p:cNvSpPr>
            <a:spLocks noGrp="1"/>
          </p:cNvSpPr>
          <p:nvPr>
            <p:ph idx="13" hasCustomPrompt="1"/>
          </p:nvPr>
        </p:nvSpPr>
        <p:spPr>
          <a:xfrm>
            <a:off x="457200" y="1550243"/>
            <a:ext cx="8229600" cy="956789"/>
          </a:xfrm>
          <a:prstGeom prst="rect">
            <a:avLst/>
          </a:prstGeom>
        </p:spPr>
        <p:txBody>
          <a:bodyPr numCol="1">
            <a:normAutofit/>
          </a:bodyPr>
          <a:lstStyle>
            <a:lvl1pPr marL="0" indent="0">
              <a:spcBef>
                <a:spcPts val="0"/>
              </a:spcBef>
              <a:spcAft>
                <a:spcPts val="675"/>
              </a:spcAft>
              <a:buNone/>
              <a:tabLst/>
              <a:defRPr sz="105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152698" indent="0">
              <a:spcBef>
                <a:spcPts val="0"/>
              </a:spcBef>
              <a:spcAft>
                <a:spcPts val="675"/>
              </a:spcAft>
              <a:buNone/>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26826"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1842"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600968"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opening paragraph</a:t>
            </a:r>
          </a:p>
        </p:txBody>
      </p:sp>
    </p:spTree>
    <p:extLst>
      <p:ext uri="{BB962C8B-B14F-4D97-AF65-F5344CB8AC3E}">
        <p14:creationId xmlns:p14="http://schemas.microsoft.com/office/powerpoint/2010/main" val="11182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proposal content with pull-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l">
              <a:defRPr sz="2100" b="0" i="0">
                <a:latin typeface="Verdana" panose="020B0604030504040204" pitchFamily="34" charset="0"/>
                <a:ea typeface="Verdana" panose="020B0604030504040204" pitchFamily="34" charset="0"/>
                <a:cs typeface="Verdana" panose="020B0604030504040204" pitchFamily="34" charset="0"/>
              </a:defRPr>
            </a:lvl1pPr>
          </a:lstStyle>
          <a:p>
            <a:r>
              <a:rPr lang="en-GB" dirty="0"/>
              <a:t>CLICK TO EDIT MASTER TITLE STYLE</a:t>
            </a:r>
            <a:endParaRPr lang="en-US" dirty="0"/>
          </a:p>
        </p:txBody>
      </p:sp>
      <p:sp>
        <p:nvSpPr>
          <p:cNvPr id="3" name="Content Placeholder 2"/>
          <p:cNvSpPr>
            <a:spLocks noGrp="1"/>
          </p:cNvSpPr>
          <p:nvPr>
            <p:ph idx="1" hasCustomPrompt="1"/>
          </p:nvPr>
        </p:nvSpPr>
        <p:spPr>
          <a:xfrm>
            <a:off x="457200" y="1550241"/>
            <a:ext cx="5380426" cy="4575924"/>
          </a:xfrm>
          <a:prstGeom prst="rect">
            <a:avLst/>
          </a:prstGeom>
        </p:spPr>
        <p:txBody>
          <a:bodyPr numCol="1" spcCol="180000">
            <a:normAutofit/>
          </a:bodyPr>
          <a:lstStyle>
            <a:lvl1pPr marL="0" indent="0">
              <a:spcBef>
                <a:spcPts val="0"/>
              </a:spcBef>
              <a:spcAft>
                <a:spcPts val="675"/>
              </a:spcAft>
              <a:buNone/>
              <a:tabLst/>
              <a:defRPr sz="9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152698" indent="0">
              <a:spcBef>
                <a:spcPts val="0"/>
              </a:spcBef>
              <a:spcAft>
                <a:spcPts val="675"/>
              </a:spcAft>
              <a:buNone/>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26826"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1842"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600968"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main copy</a:t>
            </a:r>
          </a:p>
        </p:txBody>
      </p:sp>
      <p:sp>
        <p:nvSpPr>
          <p:cNvPr id="13" name="TextBox 12">
            <a:extLst>
              <a:ext uri="{FF2B5EF4-FFF2-40B4-BE49-F238E27FC236}">
                <a16:creationId xmlns:a16="http://schemas.microsoft.com/office/drawing/2014/main" id="{E3B87022-C3D6-8747-9239-E3D5228AC63E}"/>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4" name="Date Placeholder 3">
            <a:extLst>
              <a:ext uri="{FF2B5EF4-FFF2-40B4-BE49-F238E27FC236}">
                <a16:creationId xmlns:a16="http://schemas.microsoft.com/office/drawing/2014/main" id="{D4C93992-240D-EC42-8A3E-0C2199A21D47}"/>
              </a:ext>
            </a:extLst>
          </p:cNvPr>
          <p:cNvSpPr>
            <a:spLocks noGrp="1"/>
          </p:cNvSpPr>
          <p:nvPr>
            <p:ph type="dt" sz="half" idx="10"/>
          </p:nvPr>
        </p:nvSpPr>
        <p:spPr>
          <a:xfrm>
            <a:off x="6494402" y="6356354"/>
            <a:ext cx="1364705" cy="365125"/>
          </a:xfrm>
        </p:spPr>
        <p:txBody>
          <a:bodyPr/>
          <a:lstStyle/>
          <a:p>
            <a:fld id="{CC3C293E-3403-4497-B595-AD1B66C592B9}" type="datetime1">
              <a:rPr lang="en-GB" smtClean="0"/>
              <a:t>14/10/2021</a:t>
            </a:fld>
            <a:endParaRPr lang="en-GB"/>
          </a:p>
        </p:txBody>
      </p:sp>
      <p:sp>
        <p:nvSpPr>
          <p:cNvPr id="5" name="Footer Placeholder 4">
            <a:extLst>
              <a:ext uri="{FF2B5EF4-FFF2-40B4-BE49-F238E27FC236}">
                <a16:creationId xmlns:a16="http://schemas.microsoft.com/office/drawing/2014/main" id="{3A5B4ADF-EED2-E948-B248-875370E2C05E}"/>
              </a:ext>
            </a:extLst>
          </p:cNvPr>
          <p:cNvSpPr>
            <a:spLocks noGrp="1"/>
          </p:cNvSpPr>
          <p:nvPr>
            <p:ph type="ftr" sz="quarter" idx="11"/>
          </p:nvPr>
        </p:nvSpPr>
        <p:spPr>
          <a:xfrm>
            <a:off x="1744824" y="6356354"/>
            <a:ext cx="4688572" cy="365125"/>
          </a:xfrm>
        </p:spPr>
        <p:txBody>
          <a:bodyPr/>
          <a:lstStyle/>
          <a:p>
            <a:endParaRPr lang="en-GB"/>
          </a:p>
        </p:txBody>
      </p:sp>
      <p:sp>
        <p:nvSpPr>
          <p:cNvPr id="6" name="Slide Number Placeholder 5">
            <a:extLst>
              <a:ext uri="{FF2B5EF4-FFF2-40B4-BE49-F238E27FC236}">
                <a16:creationId xmlns:a16="http://schemas.microsoft.com/office/drawing/2014/main" id="{424D0D1B-988A-174B-A8C0-1A039A8AD6A0}"/>
              </a:ext>
            </a:extLst>
          </p:cNvPr>
          <p:cNvSpPr>
            <a:spLocks noGrp="1"/>
          </p:cNvSpPr>
          <p:nvPr>
            <p:ph type="sldNum" sz="quarter" idx="12"/>
          </p:nvPr>
        </p:nvSpPr>
        <p:spPr/>
        <p:txBody>
          <a:bodyPr/>
          <a:lstStyle/>
          <a:p>
            <a:fld id="{905E7D4F-2488-47B9-B588-962A7E23E78C}" type="slidenum">
              <a:rPr lang="en-GB" smtClean="0"/>
              <a:t>‹#›</a:t>
            </a:fld>
            <a:endParaRPr lang="en-GB"/>
          </a:p>
        </p:txBody>
      </p:sp>
      <p:sp>
        <p:nvSpPr>
          <p:cNvPr id="10" name="Content Placeholder 2">
            <a:extLst>
              <a:ext uri="{FF2B5EF4-FFF2-40B4-BE49-F238E27FC236}">
                <a16:creationId xmlns:a16="http://schemas.microsoft.com/office/drawing/2014/main" id="{3C5D05A2-6B34-5947-94BB-6780E56711CD}"/>
              </a:ext>
            </a:extLst>
          </p:cNvPr>
          <p:cNvSpPr>
            <a:spLocks noGrp="1"/>
          </p:cNvSpPr>
          <p:nvPr>
            <p:ph idx="14" hasCustomPrompt="1"/>
          </p:nvPr>
        </p:nvSpPr>
        <p:spPr>
          <a:xfrm>
            <a:off x="5976906" y="1550243"/>
            <a:ext cx="2718977" cy="2113415"/>
          </a:xfrm>
          <a:prstGeom prst="rect">
            <a:avLst/>
          </a:prstGeom>
          <a:ln w="22225">
            <a:solidFill>
              <a:schemeClr val="bg2"/>
            </a:solidFill>
          </a:ln>
        </p:spPr>
        <p:txBody>
          <a:bodyPr lIns="136800" tIns="136800" rIns="136800" bIns="136800" numCol="1" spcCol="180000">
            <a:normAutofit/>
          </a:bodyPr>
          <a:lstStyle>
            <a:lvl1pPr marL="0" indent="0">
              <a:spcBef>
                <a:spcPts val="0"/>
              </a:spcBef>
              <a:spcAft>
                <a:spcPts val="675"/>
              </a:spcAft>
              <a:buNone/>
              <a:tabLst/>
              <a:defRPr sz="1050">
                <a:solidFill>
                  <a:schemeClr val="bg2"/>
                </a:solidFill>
                <a:latin typeface="Verdana" panose="020B0604030504040204" pitchFamily="34" charset="0"/>
                <a:ea typeface="Verdana" panose="020B0604030504040204" pitchFamily="34" charset="0"/>
                <a:cs typeface="Verdana" panose="020B0604030504040204" pitchFamily="34" charset="0"/>
              </a:defRPr>
            </a:lvl1pPr>
            <a:lvl2pPr marL="152698" indent="0">
              <a:spcBef>
                <a:spcPts val="0"/>
              </a:spcBef>
              <a:spcAft>
                <a:spcPts val="675"/>
              </a:spcAft>
              <a:buNone/>
              <a:tabLst/>
              <a:defRPr sz="135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26826"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1842"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600968" indent="0">
              <a:spcBef>
                <a:spcPts val="0"/>
              </a:spcBef>
              <a:spcAft>
                <a:spcPts val="675"/>
              </a:spcAft>
              <a:buNone/>
              <a:tabLst/>
              <a:defRPr sz="1200">
                <a:solidFill>
                  <a:schemeClr val="tx1"/>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pull-out box content</a:t>
            </a:r>
          </a:p>
        </p:txBody>
      </p:sp>
    </p:spTree>
    <p:extLst>
      <p:ext uri="{BB962C8B-B14F-4D97-AF65-F5344CB8AC3E}">
        <p14:creationId xmlns:p14="http://schemas.microsoft.com/office/powerpoint/2010/main" val="3381792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EBCF077B-F03C-2A4F-AA4E-125FFF76F5EF}"/>
              </a:ext>
            </a:extLst>
          </p:cNvPr>
          <p:cNvPicPr>
            <a:picLocks noChangeAspect="1"/>
          </p:cNvPicPr>
          <p:nvPr/>
        </p:nvPicPr>
        <p:blipFill rotWithShape="1">
          <a:blip r:embed="rId2"/>
          <a:srcRect t="30061"/>
          <a:stretch/>
        </p:blipFill>
        <p:spPr>
          <a:xfrm>
            <a:off x="0" y="1173347"/>
            <a:ext cx="9144000" cy="5684655"/>
          </a:xfrm>
          <a:prstGeom prst="rect">
            <a:avLst/>
          </a:prstGeom>
        </p:spPr>
      </p:pic>
      <p:sp>
        <p:nvSpPr>
          <p:cNvPr id="8" name="Freeform 7">
            <a:extLst>
              <a:ext uri="{FF2B5EF4-FFF2-40B4-BE49-F238E27FC236}">
                <a16:creationId xmlns:a16="http://schemas.microsoft.com/office/drawing/2014/main" id="{87952D4D-A127-5044-8CE1-0C89279463DF}"/>
              </a:ext>
            </a:extLst>
          </p:cNvPr>
          <p:cNvSpPr/>
          <p:nvPr/>
        </p:nvSpPr>
        <p:spPr>
          <a:xfrm rot="10800000">
            <a:off x="-7034" y="2843"/>
            <a:ext cx="9151034" cy="4343472"/>
          </a:xfrm>
          <a:custGeom>
            <a:avLst/>
            <a:gdLst>
              <a:gd name="connsiteX0" fmla="*/ 9144000 w 9144000"/>
              <a:gd name="connsiteY0" fmla="*/ 0 h 3779820"/>
              <a:gd name="connsiteX1" fmla="*/ 9144000 w 9144000"/>
              <a:gd name="connsiteY1" fmla="*/ 3767430 h 3779820"/>
              <a:gd name="connsiteX2" fmla="*/ 0 w 9144000"/>
              <a:gd name="connsiteY2" fmla="*/ 3779820 h 3779820"/>
              <a:gd name="connsiteX3" fmla="*/ 0 w 9144000"/>
              <a:gd name="connsiteY3" fmla="*/ 3176846 h 3779820"/>
              <a:gd name="connsiteX4" fmla="*/ 9144000 w 9144000"/>
              <a:gd name="connsiteY4" fmla="*/ 0 h 3779820"/>
              <a:gd name="connsiteX0" fmla="*/ 9144000 w 9144000"/>
              <a:gd name="connsiteY0" fmla="*/ 0 h 3779820"/>
              <a:gd name="connsiteX1" fmla="*/ 9144000 w 9144000"/>
              <a:gd name="connsiteY1" fmla="*/ 3767430 h 3779820"/>
              <a:gd name="connsiteX2" fmla="*/ 0 w 9144000"/>
              <a:gd name="connsiteY2" fmla="*/ 3779820 h 3779820"/>
              <a:gd name="connsiteX3" fmla="*/ 0 w 9144000"/>
              <a:gd name="connsiteY3" fmla="*/ 2736954 h 3779820"/>
              <a:gd name="connsiteX4" fmla="*/ 9144000 w 9144000"/>
              <a:gd name="connsiteY4" fmla="*/ 0 h 3779820"/>
              <a:gd name="connsiteX0" fmla="*/ 9144000 w 9151034"/>
              <a:gd name="connsiteY0" fmla="*/ 0 h 3880545"/>
              <a:gd name="connsiteX1" fmla="*/ 9151034 w 9151034"/>
              <a:gd name="connsiteY1" fmla="*/ 3880545 h 3880545"/>
              <a:gd name="connsiteX2" fmla="*/ 0 w 9151034"/>
              <a:gd name="connsiteY2" fmla="*/ 3779820 h 3880545"/>
              <a:gd name="connsiteX3" fmla="*/ 0 w 9151034"/>
              <a:gd name="connsiteY3" fmla="*/ 2736954 h 3880545"/>
              <a:gd name="connsiteX4" fmla="*/ 9144000 w 9151034"/>
              <a:gd name="connsiteY4" fmla="*/ 0 h 3880545"/>
              <a:gd name="connsiteX0" fmla="*/ 9144000 w 9151034"/>
              <a:gd name="connsiteY0" fmla="*/ 0 h 3880545"/>
              <a:gd name="connsiteX1" fmla="*/ 9151034 w 9151034"/>
              <a:gd name="connsiteY1" fmla="*/ 3880545 h 3880545"/>
              <a:gd name="connsiteX2" fmla="*/ 0 w 9151034"/>
              <a:gd name="connsiteY2" fmla="*/ 3880367 h 3880545"/>
              <a:gd name="connsiteX3" fmla="*/ 0 w 9151034"/>
              <a:gd name="connsiteY3" fmla="*/ 2736954 h 3880545"/>
              <a:gd name="connsiteX4" fmla="*/ 9144000 w 9151034"/>
              <a:gd name="connsiteY4" fmla="*/ 0 h 3880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1034" h="3880545">
                <a:moveTo>
                  <a:pt x="9144000" y="0"/>
                </a:moveTo>
                <a:cubicBezTo>
                  <a:pt x="9146345" y="1293515"/>
                  <a:pt x="9148689" y="2587030"/>
                  <a:pt x="9151034" y="3880545"/>
                </a:cubicBezTo>
                <a:lnTo>
                  <a:pt x="0" y="3880367"/>
                </a:lnTo>
                <a:lnTo>
                  <a:pt x="0" y="2736954"/>
                </a:lnTo>
                <a:lnTo>
                  <a:pt x="9144000" y="0"/>
                </a:lnTo>
                <a:close/>
              </a:path>
            </a:pathLst>
          </a:custGeom>
          <a:solidFill>
            <a:srgbClr val="4A494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13" dirty="0"/>
          </a:p>
        </p:txBody>
      </p:sp>
      <p:sp>
        <p:nvSpPr>
          <p:cNvPr id="2" name="Title 1"/>
          <p:cNvSpPr>
            <a:spLocks noGrp="1"/>
          </p:cNvSpPr>
          <p:nvPr>
            <p:ph type="title"/>
          </p:nvPr>
        </p:nvSpPr>
        <p:spPr>
          <a:xfrm>
            <a:off x="457200" y="868879"/>
            <a:ext cx="7772400" cy="1130471"/>
          </a:xfrm>
        </p:spPr>
        <p:txBody>
          <a:bodyPr anchor="t">
            <a:normAutofit/>
          </a:bodyPr>
          <a:lstStyle>
            <a:lvl1pPr algn="l">
              <a:defRPr sz="2100" b="0"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hasCustomPrompt="1"/>
          </p:nvPr>
        </p:nvSpPr>
        <p:spPr>
          <a:xfrm>
            <a:off x="457200" y="1999350"/>
            <a:ext cx="7772400" cy="1500187"/>
          </a:xfrm>
          <a:prstGeom prst="rect">
            <a:avLst/>
          </a:prstGeom>
        </p:spPr>
        <p:txBody>
          <a:bodyPr anchor="t">
            <a:normAutofit/>
          </a:bodyPr>
          <a:lstStyle>
            <a:lvl1pPr marL="0" indent="0">
              <a:buNone/>
              <a:defRPr sz="1350">
                <a:solidFill>
                  <a:schemeClr val="bg2"/>
                </a:solidFill>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en-GB" dirty="0"/>
              <a:t>Click to edit Master text styles</a:t>
            </a:r>
          </a:p>
        </p:txBody>
      </p:sp>
    </p:spTree>
    <p:extLst>
      <p:ext uri="{BB962C8B-B14F-4D97-AF65-F5344CB8AC3E}">
        <p14:creationId xmlns:p14="http://schemas.microsoft.com/office/powerpoint/2010/main" val="35007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Contents">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74163"/>
            <a:ext cx="8229600" cy="1058912"/>
          </a:xfrm>
          <a:noFill/>
        </p:spPr>
        <p:txBody>
          <a:bodyPr anchor="t"/>
          <a:lstStyle>
            <a:lvl1pPr algn="l">
              <a:defRPr>
                <a:solidFill>
                  <a:schemeClr val="bg1"/>
                </a:solidFill>
              </a:defRPr>
            </a:lvl1pPr>
          </a:lstStyle>
          <a:p>
            <a:r>
              <a:rPr lang="en-GB" dirty="0"/>
              <a:t>CLICK TO EDIT MASTER TITLE STYLE</a:t>
            </a:r>
            <a:endParaRPr lang="en-US" dirty="0"/>
          </a:p>
        </p:txBody>
      </p:sp>
      <p:sp>
        <p:nvSpPr>
          <p:cNvPr id="12" name="Date Placeholder 3">
            <a:extLst>
              <a:ext uri="{FF2B5EF4-FFF2-40B4-BE49-F238E27FC236}">
                <a16:creationId xmlns:a16="http://schemas.microsoft.com/office/drawing/2014/main" id="{9627BA7A-0A4D-D745-8870-33664E3A585B}"/>
              </a:ext>
            </a:extLst>
          </p:cNvPr>
          <p:cNvSpPr>
            <a:spLocks noGrp="1"/>
          </p:cNvSpPr>
          <p:nvPr>
            <p:ph type="dt" sz="half" idx="2"/>
          </p:nvPr>
        </p:nvSpPr>
        <p:spPr>
          <a:xfrm>
            <a:off x="6336064" y="6356354"/>
            <a:ext cx="1523042" cy="365125"/>
          </a:xfrm>
          <a:prstGeom prst="rect">
            <a:avLst/>
          </a:prstGeom>
        </p:spPr>
        <p:txBody>
          <a:bodyPr/>
          <a:lstStyle>
            <a:lvl1pPr algn="r">
              <a:defRPr sz="6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fld id="{F978EB8B-030C-4092-9AD8-AC23EF8A090E}" type="datetime1">
              <a:rPr lang="en-GB" smtClean="0"/>
              <a:t>14/10/2021</a:t>
            </a:fld>
            <a:endParaRPr lang="en-GB"/>
          </a:p>
        </p:txBody>
      </p:sp>
      <p:sp>
        <p:nvSpPr>
          <p:cNvPr id="13" name="Footer Placeholder 4">
            <a:extLst>
              <a:ext uri="{FF2B5EF4-FFF2-40B4-BE49-F238E27FC236}">
                <a16:creationId xmlns:a16="http://schemas.microsoft.com/office/drawing/2014/main" id="{5C315732-6B04-0B4C-AC5E-B920EF6E80B4}"/>
              </a:ext>
            </a:extLst>
          </p:cNvPr>
          <p:cNvSpPr>
            <a:spLocks noGrp="1"/>
          </p:cNvSpPr>
          <p:nvPr>
            <p:ph type="ftr" sz="quarter" idx="3"/>
          </p:nvPr>
        </p:nvSpPr>
        <p:spPr>
          <a:xfrm>
            <a:off x="1744824" y="6356354"/>
            <a:ext cx="4591240" cy="365125"/>
          </a:xfrm>
          <a:prstGeom prst="rect">
            <a:avLst/>
          </a:prstGeom>
        </p:spPr>
        <p:txBody>
          <a:bodyPr/>
          <a:lstStyle>
            <a:lvl1pPr algn="l">
              <a:defRPr sz="6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endParaRPr lang="en-GB"/>
          </a:p>
        </p:txBody>
      </p:sp>
      <p:sp>
        <p:nvSpPr>
          <p:cNvPr id="14" name="Slide Number Placeholder 5">
            <a:extLst>
              <a:ext uri="{FF2B5EF4-FFF2-40B4-BE49-F238E27FC236}">
                <a16:creationId xmlns:a16="http://schemas.microsoft.com/office/drawing/2014/main" id="{E4A3A96D-8BBA-7D48-810E-8FF281213ECC}"/>
              </a:ext>
            </a:extLst>
          </p:cNvPr>
          <p:cNvSpPr>
            <a:spLocks noGrp="1"/>
          </p:cNvSpPr>
          <p:nvPr>
            <p:ph type="sldNum" sz="quarter" idx="4"/>
          </p:nvPr>
        </p:nvSpPr>
        <p:spPr>
          <a:xfrm>
            <a:off x="7920110" y="6356354"/>
            <a:ext cx="766689" cy="365125"/>
          </a:xfrm>
          <a:prstGeom prst="rect">
            <a:avLst/>
          </a:prstGeom>
        </p:spPr>
        <p:txBody>
          <a:bodyPr/>
          <a:lstStyle>
            <a:lvl1pPr algn="r">
              <a:defRPr sz="6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fld id="{905E7D4F-2488-47B9-B588-962A7E23E78C}" type="slidenum">
              <a:rPr lang="en-GB" smtClean="0"/>
              <a:t>‹#›</a:t>
            </a:fld>
            <a:endParaRPr lang="en-GB"/>
          </a:p>
        </p:txBody>
      </p:sp>
      <p:sp>
        <p:nvSpPr>
          <p:cNvPr id="15" name="TextBox 14">
            <a:extLst>
              <a:ext uri="{FF2B5EF4-FFF2-40B4-BE49-F238E27FC236}">
                <a16:creationId xmlns:a16="http://schemas.microsoft.com/office/drawing/2014/main" id="{BB9B2BBB-223D-7E42-9EBE-9BB495657B6B}"/>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1"/>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chemeClr val="tx2"/>
                </a:solidFill>
                <a:latin typeface="Verdana" panose="020B0604030504040204" pitchFamily="34" charset="0"/>
                <a:ea typeface="Verdana" panose="020B0604030504040204" pitchFamily="34" charset="0"/>
                <a:cs typeface="Verdana" panose="020B0604030504040204" pitchFamily="34" charset="0"/>
              </a:rPr>
              <a:t>EACHCROFT</a:t>
            </a:r>
          </a:p>
        </p:txBody>
      </p:sp>
      <p:sp>
        <p:nvSpPr>
          <p:cNvPr id="4" name="Table Placeholder 3">
            <a:extLst>
              <a:ext uri="{FF2B5EF4-FFF2-40B4-BE49-F238E27FC236}">
                <a16:creationId xmlns:a16="http://schemas.microsoft.com/office/drawing/2014/main" id="{E3C346E2-33DD-A74A-9A7A-DAA158615A78}"/>
              </a:ext>
            </a:extLst>
          </p:cNvPr>
          <p:cNvSpPr>
            <a:spLocks noGrp="1"/>
          </p:cNvSpPr>
          <p:nvPr>
            <p:ph type="tbl" sz="quarter" idx="10"/>
          </p:nvPr>
        </p:nvSpPr>
        <p:spPr>
          <a:xfrm>
            <a:off x="457202" y="1893888"/>
            <a:ext cx="6794897" cy="3948112"/>
          </a:xfrm>
        </p:spPr>
        <p:txBody>
          <a:bodyPr/>
          <a:lstStyle>
            <a:lvl1pPr marL="0" indent="0">
              <a:buNone/>
              <a:defRPr>
                <a:solidFill>
                  <a:schemeClr val="bg1"/>
                </a:solidFill>
              </a:defRPr>
            </a:lvl1pPr>
          </a:lstStyle>
          <a:p>
            <a:r>
              <a:rPr lang="en-US" smtClean="0"/>
              <a:t>Click icon to add table</a:t>
            </a:r>
            <a:endParaRPr lang="en-US" dirty="0"/>
          </a:p>
        </p:txBody>
      </p:sp>
    </p:spTree>
    <p:extLst>
      <p:ext uri="{BB962C8B-B14F-4D97-AF65-F5344CB8AC3E}">
        <p14:creationId xmlns:p14="http://schemas.microsoft.com/office/powerpoint/2010/main" val="3217020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am detail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3ED14-7C0C-7D46-A384-9D4C0AB1083E}"/>
              </a:ext>
            </a:extLst>
          </p:cNvPr>
          <p:cNvSpPr>
            <a:spLocks noGrp="1"/>
          </p:cNvSpPr>
          <p:nvPr>
            <p:ph type="title" hasCustomPrompt="1"/>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A26893E2-3A62-A340-924E-0740762EB1C2}"/>
              </a:ext>
            </a:extLst>
          </p:cNvPr>
          <p:cNvSpPr>
            <a:spLocks noGrp="1"/>
          </p:cNvSpPr>
          <p:nvPr>
            <p:ph type="dt" sz="half" idx="10"/>
          </p:nvPr>
        </p:nvSpPr>
        <p:spPr/>
        <p:txBody>
          <a:bodyPr/>
          <a:lstStyle/>
          <a:p>
            <a:fld id="{B0071025-C149-452B-AD11-2B939C6C860E}" type="datetime1">
              <a:rPr lang="en-GB" smtClean="0"/>
              <a:t>14/10/2021</a:t>
            </a:fld>
            <a:endParaRPr lang="en-GB"/>
          </a:p>
        </p:txBody>
      </p:sp>
      <p:sp>
        <p:nvSpPr>
          <p:cNvPr id="4" name="Footer Placeholder 3">
            <a:extLst>
              <a:ext uri="{FF2B5EF4-FFF2-40B4-BE49-F238E27FC236}">
                <a16:creationId xmlns:a16="http://schemas.microsoft.com/office/drawing/2014/main" id="{5B26F16E-0229-AE44-9F90-A9C852B10F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56465F-FB5D-6B40-992E-F88538801B09}"/>
              </a:ext>
            </a:extLst>
          </p:cNvPr>
          <p:cNvSpPr>
            <a:spLocks noGrp="1"/>
          </p:cNvSpPr>
          <p:nvPr>
            <p:ph type="sldNum" sz="quarter" idx="12"/>
          </p:nvPr>
        </p:nvSpPr>
        <p:spPr/>
        <p:txBody>
          <a:bodyPr/>
          <a:lstStyle/>
          <a:p>
            <a:fld id="{905E7D4F-2488-47B9-B588-962A7E23E78C}" type="slidenum">
              <a:rPr lang="en-GB" smtClean="0"/>
              <a:t>‹#›</a:t>
            </a:fld>
            <a:endParaRPr lang="en-GB"/>
          </a:p>
        </p:txBody>
      </p:sp>
      <p:sp>
        <p:nvSpPr>
          <p:cNvPr id="7" name="Picture Placeholder 6">
            <a:extLst>
              <a:ext uri="{FF2B5EF4-FFF2-40B4-BE49-F238E27FC236}">
                <a16:creationId xmlns:a16="http://schemas.microsoft.com/office/drawing/2014/main" id="{0A7D90DE-C3FC-1843-9B9C-70107A3473A2}"/>
              </a:ext>
            </a:extLst>
          </p:cNvPr>
          <p:cNvSpPr>
            <a:spLocks noGrp="1"/>
          </p:cNvSpPr>
          <p:nvPr>
            <p:ph type="pic" sz="quarter" idx="13" hasCustomPrompt="1"/>
          </p:nvPr>
        </p:nvSpPr>
        <p:spPr>
          <a:xfrm>
            <a:off x="503635" y="2008188"/>
            <a:ext cx="1080000" cy="1260000"/>
          </a:xfrm>
        </p:spPr>
        <p:txBody>
          <a:bodyPr>
            <a:normAutofit/>
          </a:bodyPr>
          <a:lstStyle>
            <a:lvl1pPr marL="0" indent="0">
              <a:buNone/>
              <a:defRPr sz="563"/>
            </a:lvl1pPr>
          </a:lstStyle>
          <a:p>
            <a:r>
              <a:rPr lang="en-US" dirty="0"/>
              <a:t>Click to add portrait</a:t>
            </a:r>
          </a:p>
        </p:txBody>
      </p:sp>
      <p:sp>
        <p:nvSpPr>
          <p:cNvPr id="12" name="Text Placeholder 11">
            <a:extLst>
              <a:ext uri="{FF2B5EF4-FFF2-40B4-BE49-F238E27FC236}">
                <a16:creationId xmlns:a16="http://schemas.microsoft.com/office/drawing/2014/main" id="{B55B6288-837A-3549-B195-3E2D3541DBF2}"/>
              </a:ext>
            </a:extLst>
          </p:cNvPr>
          <p:cNvSpPr>
            <a:spLocks noGrp="1"/>
          </p:cNvSpPr>
          <p:nvPr>
            <p:ph type="body" sz="quarter" idx="14" hasCustomPrompt="1"/>
          </p:nvPr>
        </p:nvSpPr>
        <p:spPr>
          <a:xfrm>
            <a:off x="1743090" y="2008191"/>
            <a:ext cx="2554972"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13" name="Text Placeholder 11">
            <a:extLst>
              <a:ext uri="{FF2B5EF4-FFF2-40B4-BE49-F238E27FC236}">
                <a16:creationId xmlns:a16="http://schemas.microsoft.com/office/drawing/2014/main" id="{86104567-67FD-0E4A-A353-FC9A68ABF720}"/>
              </a:ext>
            </a:extLst>
          </p:cNvPr>
          <p:cNvSpPr>
            <a:spLocks noGrp="1"/>
          </p:cNvSpPr>
          <p:nvPr>
            <p:ph type="body" sz="quarter" idx="15" hasCustomPrompt="1"/>
          </p:nvPr>
        </p:nvSpPr>
        <p:spPr>
          <a:xfrm>
            <a:off x="1743090" y="2273379"/>
            <a:ext cx="2554972"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14" name="Text Placeholder 11">
            <a:extLst>
              <a:ext uri="{FF2B5EF4-FFF2-40B4-BE49-F238E27FC236}">
                <a16:creationId xmlns:a16="http://schemas.microsoft.com/office/drawing/2014/main" id="{2447FD51-662F-DE4A-877A-38D4593442DE}"/>
              </a:ext>
            </a:extLst>
          </p:cNvPr>
          <p:cNvSpPr>
            <a:spLocks noGrp="1"/>
          </p:cNvSpPr>
          <p:nvPr>
            <p:ph type="body" sz="quarter" idx="16" hasCustomPrompt="1"/>
          </p:nvPr>
        </p:nvSpPr>
        <p:spPr>
          <a:xfrm>
            <a:off x="1743090" y="2652556"/>
            <a:ext cx="2554973"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15" name="Picture Placeholder 6">
            <a:extLst>
              <a:ext uri="{FF2B5EF4-FFF2-40B4-BE49-F238E27FC236}">
                <a16:creationId xmlns:a16="http://schemas.microsoft.com/office/drawing/2014/main" id="{BC1AB31B-F76F-C849-9A22-0C7251BAFEDD}"/>
              </a:ext>
            </a:extLst>
          </p:cNvPr>
          <p:cNvSpPr>
            <a:spLocks noGrp="1"/>
          </p:cNvSpPr>
          <p:nvPr>
            <p:ph type="pic" sz="quarter" idx="17" hasCustomPrompt="1"/>
          </p:nvPr>
        </p:nvSpPr>
        <p:spPr>
          <a:xfrm>
            <a:off x="503635" y="3420309"/>
            <a:ext cx="1080000" cy="1260000"/>
          </a:xfrm>
        </p:spPr>
        <p:txBody>
          <a:bodyPr>
            <a:normAutofit/>
          </a:bodyPr>
          <a:lstStyle>
            <a:lvl1pPr marL="0" indent="0">
              <a:buNone/>
              <a:defRPr sz="563"/>
            </a:lvl1pPr>
          </a:lstStyle>
          <a:p>
            <a:r>
              <a:rPr lang="en-US" dirty="0"/>
              <a:t>Click to add portrait</a:t>
            </a:r>
          </a:p>
        </p:txBody>
      </p:sp>
      <p:sp>
        <p:nvSpPr>
          <p:cNvPr id="17" name="Text Placeholder 11">
            <a:extLst>
              <a:ext uri="{FF2B5EF4-FFF2-40B4-BE49-F238E27FC236}">
                <a16:creationId xmlns:a16="http://schemas.microsoft.com/office/drawing/2014/main" id="{EAA660CA-3B11-9540-8992-696683F75449}"/>
              </a:ext>
            </a:extLst>
          </p:cNvPr>
          <p:cNvSpPr>
            <a:spLocks noGrp="1"/>
          </p:cNvSpPr>
          <p:nvPr>
            <p:ph type="body" sz="quarter" idx="18" hasCustomPrompt="1"/>
          </p:nvPr>
        </p:nvSpPr>
        <p:spPr>
          <a:xfrm>
            <a:off x="1743090" y="3420311"/>
            <a:ext cx="2554972"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18" name="Text Placeholder 11">
            <a:extLst>
              <a:ext uri="{FF2B5EF4-FFF2-40B4-BE49-F238E27FC236}">
                <a16:creationId xmlns:a16="http://schemas.microsoft.com/office/drawing/2014/main" id="{233B5478-8DE2-BA45-B92F-35F3A75944F8}"/>
              </a:ext>
            </a:extLst>
          </p:cNvPr>
          <p:cNvSpPr>
            <a:spLocks noGrp="1"/>
          </p:cNvSpPr>
          <p:nvPr>
            <p:ph type="body" sz="quarter" idx="19" hasCustomPrompt="1"/>
          </p:nvPr>
        </p:nvSpPr>
        <p:spPr>
          <a:xfrm>
            <a:off x="1743090" y="3685500"/>
            <a:ext cx="2554972"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19" name="Text Placeholder 11">
            <a:extLst>
              <a:ext uri="{FF2B5EF4-FFF2-40B4-BE49-F238E27FC236}">
                <a16:creationId xmlns:a16="http://schemas.microsoft.com/office/drawing/2014/main" id="{E44FA089-BA2A-BB4A-B986-31C8D81DE15C}"/>
              </a:ext>
            </a:extLst>
          </p:cNvPr>
          <p:cNvSpPr>
            <a:spLocks noGrp="1"/>
          </p:cNvSpPr>
          <p:nvPr>
            <p:ph type="body" sz="quarter" idx="20" hasCustomPrompt="1"/>
          </p:nvPr>
        </p:nvSpPr>
        <p:spPr>
          <a:xfrm>
            <a:off x="1743090" y="4064677"/>
            <a:ext cx="2554972"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20" name="Picture Placeholder 6">
            <a:extLst>
              <a:ext uri="{FF2B5EF4-FFF2-40B4-BE49-F238E27FC236}">
                <a16:creationId xmlns:a16="http://schemas.microsoft.com/office/drawing/2014/main" id="{9AF9A32E-4532-344E-A8B5-4C7EBAA8170B}"/>
              </a:ext>
            </a:extLst>
          </p:cNvPr>
          <p:cNvSpPr>
            <a:spLocks noGrp="1"/>
          </p:cNvSpPr>
          <p:nvPr>
            <p:ph type="pic" sz="quarter" idx="21" hasCustomPrompt="1"/>
          </p:nvPr>
        </p:nvSpPr>
        <p:spPr>
          <a:xfrm>
            <a:off x="503635" y="4832430"/>
            <a:ext cx="1080000" cy="1260000"/>
          </a:xfrm>
        </p:spPr>
        <p:txBody>
          <a:bodyPr>
            <a:normAutofit/>
          </a:bodyPr>
          <a:lstStyle>
            <a:lvl1pPr marL="0" indent="0">
              <a:buNone/>
              <a:defRPr sz="563"/>
            </a:lvl1pPr>
          </a:lstStyle>
          <a:p>
            <a:r>
              <a:rPr lang="en-US" dirty="0"/>
              <a:t>Click to add portrait</a:t>
            </a:r>
          </a:p>
        </p:txBody>
      </p:sp>
      <p:sp>
        <p:nvSpPr>
          <p:cNvPr id="22" name="Text Placeholder 11">
            <a:extLst>
              <a:ext uri="{FF2B5EF4-FFF2-40B4-BE49-F238E27FC236}">
                <a16:creationId xmlns:a16="http://schemas.microsoft.com/office/drawing/2014/main" id="{7EF20AF9-EC0E-734C-8B77-3EDD1828E4AA}"/>
              </a:ext>
            </a:extLst>
          </p:cNvPr>
          <p:cNvSpPr>
            <a:spLocks noGrp="1"/>
          </p:cNvSpPr>
          <p:nvPr>
            <p:ph type="body" sz="quarter" idx="22" hasCustomPrompt="1"/>
          </p:nvPr>
        </p:nvSpPr>
        <p:spPr>
          <a:xfrm>
            <a:off x="1743090" y="4832433"/>
            <a:ext cx="2554972"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23" name="Text Placeholder 11">
            <a:extLst>
              <a:ext uri="{FF2B5EF4-FFF2-40B4-BE49-F238E27FC236}">
                <a16:creationId xmlns:a16="http://schemas.microsoft.com/office/drawing/2014/main" id="{4FA6FE30-3808-3A49-97D9-C9E8492FA6F8}"/>
              </a:ext>
            </a:extLst>
          </p:cNvPr>
          <p:cNvSpPr>
            <a:spLocks noGrp="1"/>
          </p:cNvSpPr>
          <p:nvPr>
            <p:ph type="body" sz="quarter" idx="23" hasCustomPrompt="1"/>
          </p:nvPr>
        </p:nvSpPr>
        <p:spPr>
          <a:xfrm>
            <a:off x="1743090" y="5097621"/>
            <a:ext cx="2554972"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24" name="Text Placeholder 11">
            <a:extLst>
              <a:ext uri="{FF2B5EF4-FFF2-40B4-BE49-F238E27FC236}">
                <a16:creationId xmlns:a16="http://schemas.microsoft.com/office/drawing/2014/main" id="{FFDBB819-930C-7241-9D3D-176AC2BECEA3}"/>
              </a:ext>
            </a:extLst>
          </p:cNvPr>
          <p:cNvSpPr>
            <a:spLocks noGrp="1"/>
          </p:cNvSpPr>
          <p:nvPr>
            <p:ph type="body" sz="quarter" idx="24" hasCustomPrompt="1"/>
          </p:nvPr>
        </p:nvSpPr>
        <p:spPr>
          <a:xfrm>
            <a:off x="1743090" y="5476798"/>
            <a:ext cx="2554972"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26" name="Text Placeholder 25">
            <a:extLst>
              <a:ext uri="{FF2B5EF4-FFF2-40B4-BE49-F238E27FC236}">
                <a16:creationId xmlns:a16="http://schemas.microsoft.com/office/drawing/2014/main" id="{E3C09E5C-E759-2848-88E1-81D1F5209965}"/>
              </a:ext>
            </a:extLst>
          </p:cNvPr>
          <p:cNvSpPr>
            <a:spLocks noGrp="1"/>
          </p:cNvSpPr>
          <p:nvPr>
            <p:ph type="body" sz="quarter" idx="25" hasCustomPrompt="1"/>
          </p:nvPr>
        </p:nvSpPr>
        <p:spPr>
          <a:xfrm>
            <a:off x="503635" y="1522414"/>
            <a:ext cx="6804422" cy="434975"/>
          </a:xfrm>
        </p:spPr>
        <p:txBody>
          <a:bodyPr/>
          <a:lstStyle>
            <a:lvl1pPr marL="0" indent="0">
              <a:buNone/>
              <a:defRPr/>
            </a:lvl1pPr>
            <a:lvl2pPr marL="200918" indent="0">
              <a:buNone/>
              <a:defRPr/>
            </a:lvl2pPr>
            <a:lvl3pPr marL="350937" indent="0">
              <a:buNone/>
              <a:defRPr/>
            </a:lvl3pPr>
            <a:lvl4pPr marL="475952" indent="0">
              <a:buNone/>
              <a:defRPr/>
            </a:lvl4pPr>
            <a:lvl5pPr marL="625079" indent="0">
              <a:buNone/>
              <a:defRPr/>
            </a:lvl5pPr>
          </a:lstStyle>
          <a:p>
            <a:pPr lvl="0"/>
            <a:r>
              <a:rPr lang="en-US" dirty="0"/>
              <a:t>For more information, contact:</a:t>
            </a:r>
          </a:p>
        </p:txBody>
      </p:sp>
      <p:sp>
        <p:nvSpPr>
          <p:cNvPr id="27" name="Picture Placeholder 6">
            <a:extLst>
              <a:ext uri="{FF2B5EF4-FFF2-40B4-BE49-F238E27FC236}">
                <a16:creationId xmlns:a16="http://schemas.microsoft.com/office/drawing/2014/main" id="{560A9A05-609B-8C42-A475-06F5071DF72F}"/>
              </a:ext>
            </a:extLst>
          </p:cNvPr>
          <p:cNvSpPr>
            <a:spLocks noGrp="1"/>
          </p:cNvSpPr>
          <p:nvPr>
            <p:ph type="pic" sz="quarter" idx="26" hasCustomPrompt="1"/>
          </p:nvPr>
        </p:nvSpPr>
        <p:spPr>
          <a:xfrm>
            <a:off x="4797300" y="2008188"/>
            <a:ext cx="1080000" cy="1260000"/>
          </a:xfrm>
        </p:spPr>
        <p:txBody>
          <a:bodyPr>
            <a:normAutofit/>
          </a:bodyPr>
          <a:lstStyle>
            <a:lvl1pPr marL="0" indent="0">
              <a:buNone/>
              <a:defRPr sz="563"/>
            </a:lvl1pPr>
          </a:lstStyle>
          <a:p>
            <a:r>
              <a:rPr lang="en-US" dirty="0"/>
              <a:t>Click to add portrait</a:t>
            </a:r>
          </a:p>
        </p:txBody>
      </p:sp>
      <p:sp>
        <p:nvSpPr>
          <p:cNvPr id="29" name="Text Placeholder 11">
            <a:extLst>
              <a:ext uri="{FF2B5EF4-FFF2-40B4-BE49-F238E27FC236}">
                <a16:creationId xmlns:a16="http://schemas.microsoft.com/office/drawing/2014/main" id="{B705591A-2710-CD45-B4E3-EE292A4F7E37}"/>
              </a:ext>
            </a:extLst>
          </p:cNvPr>
          <p:cNvSpPr>
            <a:spLocks noGrp="1"/>
          </p:cNvSpPr>
          <p:nvPr>
            <p:ph type="body" sz="quarter" idx="27" hasCustomPrompt="1"/>
          </p:nvPr>
        </p:nvSpPr>
        <p:spPr>
          <a:xfrm>
            <a:off x="6030057" y="2008191"/>
            <a:ext cx="2556000"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30" name="Text Placeholder 11">
            <a:extLst>
              <a:ext uri="{FF2B5EF4-FFF2-40B4-BE49-F238E27FC236}">
                <a16:creationId xmlns:a16="http://schemas.microsoft.com/office/drawing/2014/main" id="{2B504C83-3D18-5347-99AB-0B9AF98DD90E}"/>
              </a:ext>
            </a:extLst>
          </p:cNvPr>
          <p:cNvSpPr>
            <a:spLocks noGrp="1"/>
          </p:cNvSpPr>
          <p:nvPr>
            <p:ph type="body" sz="quarter" idx="28" hasCustomPrompt="1"/>
          </p:nvPr>
        </p:nvSpPr>
        <p:spPr>
          <a:xfrm>
            <a:off x="6030057" y="2273379"/>
            <a:ext cx="2556000"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31" name="Text Placeholder 11">
            <a:extLst>
              <a:ext uri="{FF2B5EF4-FFF2-40B4-BE49-F238E27FC236}">
                <a16:creationId xmlns:a16="http://schemas.microsoft.com/office/drawing/2014/main" id="{8B48A1F7-AD4E-DA45-AC05-9FF794EF407E}"/>
              </a:ext>
            </a:extLst>
          </p:cNvPr>
          <p:cNvSpPr>
            <a:spLocks noGrp="1"/>
          </p:cNvSpPr>
          <p:nvPr>
            <p:ph type="body" sz="quarter" idx="29" hasCustomPrompt="1"/>
          </p:nvPr>
        </p:nvSpPr>
        <p:spPr>
          <a:xfrm>
            <a:off x="6030057" y="2652556"/>
            <a:ext cx="2556000"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32" name="Picture Placeholder 6">
            <a:extLst>
              <a:ext uri="{FF2B5EF4-FFF2-40B4-BE49-F238E27FC236}">
                <a16:creationId xmlns:a16="http://schemas.microsoft.com/office/drawing/2014/main" id="{D4072134-4117-A343-A808-68C01B3146A4}"/>
              </a:ext>
            </a:extLst>
          </p:cNvPr>
          <p:cNvSpPr>
            <a:spLocks noGrp="1"/>
          </p:cNvSpPr>
          <p:nvPr>
            <p:ph type="pic" sz="quarter" idx="30" hasCustomPrompt="1"/>
          </p:nvPr>
        </p:nvSpPr>
        <p:spPr>
          <a:xfrm>
            <a:off x="4797300" y="3420309"/>
            <a:ext cx="1080000" cy="1260000"/>
          </a:xfrm>
        </p:spPr>
        <p:txBody>
          <a:bodyPr>
            <a:normAutofit/>
          </a:bodyPr>
          <a:lstStyle>
            <a:lvl1pPr marL="0" indent="0">
              <a:buNone/>
              <a:defRPr sz="563"/>
            </a:lvl1pPr>
          </a:lstStyle>
          <a:p>
            <a:r>
              <a:rPr lang="en-US" dirty="0"/>
              <a:t>Click to add portrait</a:t>
            </a:r>
          </a:p>
        </p:txBody>
      </p:sp>
      <p:sp>
        <p:nvSpPr>
          <p:cNvPr id="34" name="Text Placeholder 11">
            <a:extLst>
              <a:ext uri="{FF2B5EF4-FFF2-40B4-BE49-F238E27FC236}">
                <a16:creationId xmlns:a16="http://schemas.microsoft.com/office/drawing/2014/main" id="{BE289328-B5DC-4049-8918-08412A88CDEB}"/>
              </a:ext>
            </a:extLst>
          </p:cNvPr>
          <p:cNvSpPr>
            <a:spLocks noGrp="1"/>
          </p:cNvSpPr>
          <p:nvPr>
            <p:ph type="body" sz="quarter" idx="31" hasCustomPrompt="1"/>
          </p:nvPr>
        </p:nvSpPr>
        <p:spPr>
          <a:xfrm>
            <a:off x="6030057" y="3420311"/>
            <a:ext cx="2556001"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35" name="Text Placeholder 11">
            <a:extLst>
              <a:ext uri="{FF2B5EF4-FFF2-40B4-BE49-F238E27FC236}">
                <a16:creationId xmlns:a16="http://schemas.microsoft.com/office/drawing/2014/main" id="{1374F766-D470-604F-9F22-98EFB49834D1}"/>
              </a:ext>
            </a:extLst>
          </p:cNvPr>
          <p:cNvSpPr>
            <a:spLocks noGrp="1"/>
          </p:cNvSpPr>
          <p:nvPr>
            <p:ph type="body" sz="quarter" idx="32" hasCustomPrompt="1"/>
          </p:nvPr>
        </p:nvSpPr>
        <p:spPr>
          <a:xfrm>
            <a:off x="6030057" y="3685500"/>
            <a:ext cx="2556000"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36" name="Text Placeholder 11">
            <a:extLst>
              <a:ext uri="{FF2B5EF4-FFF2-40B4-BE49-F238E27FC236}">
                <a16:creationId xmlns:a16="http://schemas.microsoft.com/office/drawing/2014/main" id="{022A06FB-CE08-C649-9AC2-E84E84AAE991}"/>
              </a:ext>
            </a:extLst>
          </p:cNvPr>
          <p:cNvSpPr>
            <a:spLocks noGrp="1"/>
          </p:cNvSpPr>
          <p:nvPr>
            <p:ph type="body" sz="quarter" idx="33" hasCustomPrompt="1"/>
          </p:nvPr>
        </p:nvSpPr>
        <p:spPr>
          <a:xfrm>
            <a:off x="6030057" y="4064677"/>
            <a:ext cx="2556000"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37" name="Picture Placeholder 6">
            <a:extLst>
              <a:ext uri="{FF2B5EF4-FFF2-40B4-BE49-F238E27FC236}">
                <a16:creationId xmlns:a16="http://schemas.microsoft.com/office/drawing/2014/main" id="{60B4FF08-D041-8048-8A51-1FFCD9593C60}"/>
              </a:ext>
            </a:extLst>
          </p:cNvPr>
          <p:cNvSpPr>
            <a:spLocks noGrp="1"/>
          </p:cNvSpPr>
          <p:nvPr>
            <p:ph type="pic" sz="quarter" idx="34" hasCustomPrompt="1"/>
          </p:nvPr>
        </p:nvSpPr>
        <p:spPr>
          <a:xfrm>
            <a:off x="4797300" y="4832430"/>
            <a:ext cx="1080000" cy="1260000"/>
          </a:xfrm>
        </p:spPr>
        <p:txBody>
          <a:bodyPr>
            <a:normAutofit/>
          </a:bodyPr>
          <a:lstStyle>
            <a:lvl1pPr marL="0" indent="0">
              <a:buNone/>
              <a:defRPr sz="563"/>
            </a:lvl1pPr>
          </a:lstStyle>
          <a:p>
            <a:r>
              <a:rPr lang="en-US" dirty="0"/>
              <a:t>Click to add portrait</a:t>
            </a:r>
          </a:p>
        </p:txBody>
      </p:sp>
      <p:sp>
        <p:nvSpPr>
          <p:cNvPr id="39" name="Text Placeholder 11">
            <a:extLst>
              <a:ext uri="{FF2B5EF4-FFF2-40B4-BE49-F238E27FC236}">
                <a16:creationId xmlns:a16="http://schemas.microsoft.com/office/drawing/2014/main" id="{1F6140AE-3358-2F46-AABA-7C17B3EBF768}"/>
              </a:ext>
            </a:extLst>
          </p:cNvPr>
          <p:cNvSpPr>
            <a:spLocks noGrp="1"/>
          </p:cNvSpPr>
          <p:nvPr>
            <p:ph type="body" sz="quarter" idx="35" hasCustomPrompt="1"/>
          </p:nvPr>
        </p:nvSpPr>
        <p:spPr>
          <a:xfrm>
            <a:off x="6030057" y="4832433"/>
            <a:ext cx="2556000" cy="263921"/>
          </a:xfrm>
        </p:spPr>
        <p:txBody>
          <a:bodyPr anchor="b">
            <a:normAutofit/>
          </a:bodyPr>
          <a:lstStyle>
            <a:lvl1pPr marL="0" indent="0">
              <a:spcBef>
                <a:spcPts val="0"/>
              </a:spcBef>
              <a:buNone/>
              <a:defRPr sz="900" b="1"/>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Name Surname </a:t>
            </a:r>
          </a:p>
        </p:txBody>
      </p:sp>
      <p:sp>
        <p:nvSpPr>
          <p:cNvPr id="40" name="Text Placeholder 11">
            <a:extLst>
              <a:ext uri="{FF2B5EF4-FFF2-40B4-BE49-F238E27FC236}">
                <a16:creationId xmlns:a16="http://schemas.microsoft.com/office/drawing/2014/main" id="{94D317F6-4BC0-F544-BCFE-D4FE754DAB88}"/>
              </a:ext>
            </a:extLst>
          </p:cNvPr>
          <p:cNvSpPr>
            <a:spLocks noGrp="1"/>
          </p:cNvSpPr>
          <p:nvPr>
            <p:ph type="body" sz="quarter" idx="36" hasCustomPrompt="1"/>
          </p:nvPr>
        </p:nvSpPr>
        <p:spPr>
          <a:xfrm>
            <a:off x="6030057" y="5097621"/>
            <a:ext cx="2556000" cy="270194"/>
          </a:xfrm>
        </p:spPr>
        <p:txBody>
          <a:bodyPr anchor="t">
            <a:normAutofit/>
          </a:bodyPr>
          <a:lstStyle>
            <a:lvl1pPr marL="0" indent="0">
              <a:spcBef>
                <a:spcPts val="0"/>
              </a:spcBef>
              <a:buNone/>
              <a:defRPr sz="90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Title, Location </a:t>
            </a:r>
          </a:p>
        </p:txBody>
      </p:sp>
      <p:sp>
        <p:nvSpPr>
          <p:cNvPr id="41" name="Text Placeholder 11">
            <a:extLst>
              <a:ext uri="{FF2B5EF4-FFF2-40B4-BE49-F238E27FC236}">
                <a16:creationId xmlns:a16="http://schemas.microsoft.com/office/drawing/2014/main" id="{AFE93255-0C95-F649-A395-BFC28A11D8FA}"/>
              </a:ext>
            </a:extLst>
          </p:cNvPr>
          <p:cNvSpPr>
            <a:spLocks noGrp="1"/>
          </p:cNvSpPr>
          <p:nvPr>
            <p:ph type="body" sz="quarter" idx="37" hasCustomPrompt="1"/>
          </p:nvPr>
        </p:nvSpPr>
        <p:spPr>
          <a:xfrm>
            <a:off x="6030057" y="5476798"/>
            <a:ext cx="2556000" cy="615635"/>
          </a:xfrm>
        </p:spPr>
        <p:txBody>
          <a:bodyPr anchor="t">
            <a:noAutofit/>
          </a:bodyPr>
          <a:lstStyle>
            <a:lvl1pPr marL="0" indent="0">
              <a:spcBef>
                <a:spcPts val="0"/>
              </a:spcBef>
              <a:buNone/>
              <a:defRPr sz="750"/>
            </a:lvl1pPr>
            <a:lvl2pPr marL="200918" indent="0">
              <a:buNone/>
              <a:defRPr sz="563"/>
            </a:lvl2pPr>
            <a:lvl3pPr marL="350937" indent="0">
              <a:buNone/>
              <a:defRPr sz="563"/>
            </a:lvl3pPr>
            <a:lvl4pPr marL="475952" indent="0">
              <a:buNone/>
              <a:defRPr sz="563"/>
            </a:lvl4pPr>
            <a:lvl5pPr marL="625079" indent="0">
              <a:buNone/>
              <a:defRPr sz="563"/>
            </a:lvl5pPr>
          </a:lstStyle>
          <a:p>
            <a:pPr lvl="0"/>
            <a:r>
              <a:rPr lang="en-US" dirty="0"/>
              <a:t>T: +44 (0) 123 456 7890 </a:t>
            </a:r>
            <a:br>
              <a:rPr lang="en-US" dirty="0"/>
            </a:br>
            <a:r>
              <a:rPr lang="en-US" dirty="0"/>
              <a:t>M: +44 (0) 1234 567890 </a:t>
            </a:r>
            <a:br>
              <a:rPr lang="en-US" dirty="0"/>
            </a:br>
            <a:r>
              <a:rPr lang="en-US" dirty="0" err="1"/>
              <a:t>nsurname@dacbeachcroft.com</a:t>
            </a:r>
            <a:endParaRPr lang="en-US" dirty="0"/>
          </a:p>
        </p:txBody>
      </p:sp>
      <p:sp>
        <p:nvSpPr>
          <p:cNvPr id="42" name="TextBox 41">
            <a:extLst>
              <a:ext uri="{FF2B5EF4-FFF2-40B4-BE49-F238E27FC236}">
                <a16:creationId xmlns:a16="http://schemas.microsoft.com/office/drawing/2014/main" id="{C5E6C155-0CD4-9240-A02D-D240359568AA}"/>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Tree>
    <p:extLst>
      <p:ext uri="{BB962C8B-B14F-4D97-AF65-F5344CB8AC3E}">
        <p14:creationId xmlns:p14="http://schemas.microsoft.com/office/powerpoint/2010/main" val="412560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GB" dirty="0"/>
              <a:t>CLICK TO EDIT MASTER TITLE STYLE</a:t>
            </a:r>
            <a:endParaRPr lang="en-US" dirty="0"/>
          </a:p>
        </p:txBody>
      </p:sp>
      <p:sp>
        <p:nvSpPr>
          <p:cNvPr id="3" name="Content Placeholder 2"/>
          <p:cNvSpPr>
            <a:spLocks noGrp="1"/>
          </p:cNvSpPr>
          <p:nvPr>
            <p:ph sz="half" idx="1"/>
          </p:nvPr>
        </p:nvSpPr>
        <p:spPr>
          <a:xfrm>
            <a:off x="457200" y="1600204"/>
            <a:ext cx="4038600" cy="4525963"/>
          </a:xfrm>
          <a:prstGeom prst="rect">
            <a:avLst/>
          </a:prstGeom>
        </p:spPr>
        <p:txBody>
          <a:bodyPr>
            <a:normAutofit/>
          </a:bodyPr>
          <a:lstStyle>
            <a:lvl1pPr>
              <a:defRPr sz="1350"/>
            </a:lvl1pPr>
            <a:lvl2pPr>
              <a:defRPr sz="1350"/>
            </a:lvl2pPr>
            <a:lvl3pPr>
              <a:defRPr sz="1350"/>
            </a:lvl3pPr>
            <a:lvl4pPr>
              <a:defRPr sz="1350"/>
            </a:lvl4pPr>
            <a:lvl5pPr>
              <a:defRPr sz="1350"/>
            </a:lvl5pPr>
            <a:lvl6pPr>
              <a:defRPr sz="1013"/>
            </a:lvl6pPr>
            <a:lvl7pPr>
              <a:defRPr sz="1013"/>
            </a:lvl7pPr>
            <a:lvl8pPr>
              <a:defRPr sz="1013"/>
            </a:lvl8pPr>
            <a:lvl9pPr>
              <a:defRPr sz="101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4"/>
            <a:ext cx="4038600" cy="4525963"/>
          </a:xfrm>
          <a:prstGeom prst="rect">
            <a:avLst/>
          </a:prstGeom>
        </p:spPr>
        <p:txBody>
          <a:bodyPr>
            <a:normAutofit/>
          </a:bodyPr>
          <a:lstStyle>
            <a:lvl1pPr>
              <a:defRPr sz="1350"/>
            </a:lvl1pPr>
            <a:lvl2pPr>
              <a:defRPr sz="1350"/>
            </a:lvl2pPr>
            <a:lvl3pPr>
              <a:defRPr sz="1350"/>
            </a:lvl3pPr>
            <a:lvl4pPr>
              <a:defRPr sz="1350"/>
            </a:lvl4pPr>
            <a:lvl5pPr>
              <a:defRPr sz="1350"/>
            </a:lvl5pPr>
            <a:lvl6pPr>
              <a:defRPr sz="1013"/>
            </a:lvl6pPr>
            <a:lvl7pPr>
              <a:defRPr sz="1013"/>
            </a:lvl7pPr>
            <a:lvl8pPr>
              <a:defRPr sz="1013"/>
            </a:lvl8pPr>
            <a:lvl9pPr>
              <a:defRPr sz="1013"/>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3">
            <a:extLst>
              <a:ext uri="{FF2B5EF4-FFF2-40B4-BE49-F238E27FC236}">
                <a16:creationId xmlns:a16="http://schemas.microsoft.com/office/drawing/2014/main" id="{F637009E-8256-2A47-AA39-C797AB196008}"/>
              </a:ext>
            </a:extLst>
          </p:cNvPr>
          <p:cNvSpPr txBox="1">
            <a:spLocks/>
          </p:cNvSpPr>
          <p:nvPr/>
        </p:nvSpPr>
        <p:spPr>
          <a:xfrm>
            <a:off x="7033846" y="6356354"/>
            <a:ext cx="825260" cy="365125"/>
          </a:xfrm>
          <a:prstGeom prst="rect">
            <a:avLst/>
          </a:prstGeom>
        </p:spPr>
        <p:txBody>
          <a:bodyPr/>
          <a:lstStyle>
            <a:defPPr>
              <a:defRPr lang="en-US"/>
            </a:defPPr>
            <a:lvl1pPr marL="0" algn="r" defTabSz="457200" rtl="0" eaLnBrk="1" latinLnBrk="0" hangingPunct="1">
              <a:defRPr sz="8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87DE5D5-90E4-E749-A461-FE95BD94459A}" type="datetime1">
              <a:rPr lang="en-GB" sz="600" smtClean="0"/>
              <a:pPr/>
              <a:t>14/10/2021</a:t>
            </a:fld>
            <a:endParaRPr lang="en-US" sz="600" dirty="0"/>
          </a:p>
        </p:txBody>
      </p:sp>
      <p:sp>
        <p:nvSpPr>
          <p:cNvPr id="14" name="Slide Number Placeholder 5">
            <a:extLst>
              <a:ext uri="{FF2B5EF4-FFF2-40B4-BE49-F238E27FC236}">
                <a16:creationId xmlns:a16="http://schemas.microsoft.com/office/drawing/2014/main" id="{F1E62E51-EDEE-464C-8B12-3E39717B52C4}"/>
              </a:ext>
            </a:extLst>
          </p:cNvPr>
          <p:cNvSpPr>
            <a:spLocks noGrp="1"/>
          </p:cNvSpPr>
          <p:nvPr>
            <p:ph type="sldNum" sz="quarter" idx="4"/>
          </p:nvPr>
        </p:nvSpPr>
        <p:spPr>
          <a:xfrm>
            <a:off x="7920110" y="6356354"/>
            <a:ext cx="766689" cy="365125"/>
          </a:xfrm>
          <a:prstGeom prst="rect">
            <a:avLst/>
          </a:prstGeom>
        </p:spPr>
        <p:txBody>
          <a:bodyPr/>
          <a:lstStyle>
            <a:lvl1pPr algn="r">
              <a:defRPr sz="600" b="1">
                <a:solidFill>
                  <a:schemeClr val="bg2"/>
                </a:solidFill>
                <a:latin typeface="Verdana" panose="020B0604030504040204" pitchFamily="34" charset="0"/>
                <a:ea typeface="Verdana" panose="020B0604030504040204" pitchFamily="34" charset="0"/>
                <a:cs typeface="Verdana" panose="020B0604030504040204" pitchFamily="34" charset="0"/>
              </a:defRPr>
            </a:lvl1pPr>
          </a:lstStyle>
          <a:p>
            <a:fld id="{905E7D4F-2488-47B9-B588-962A7E23E78C}" type="slidenum">
              <a:rPr lang="en-GB" smtClean="0"/>
              <a:t>‹#›</a:t>
            </a:fld>
            <a:endParaRPr lang="en-GB"/>
          </a:p>
        </p:txBody>
      </p:sp>
      <p:sp>
        <p:nvSpPr>
          <p:cNvPr id="15" name="Footer Placeholder 4">
            <a:extLst>
              <a:ext uri="{FF2B5EF4-FFF2-40B4-BE49-F238E27FC236}">
                <a16:creationId xmlns:a16="http://schemas.microsoft.com/office/drawing/2014/main" id="{2F9CBD1C-8ACB-A144-9E53-0D2D2B9858FD}"/>
              </a:ext>
            </a:extLst>
          </p:cNvPr>
          <p:cNvSpPr>
            <a:spLocks noGrp="1"/>
          </p:cNvSpPr>
          <p:nvPr>
            <p:ph type="ftr" sz="quarter" idx="3"/>
          </p:nvPr>
        </p:nvSpPr>
        <p:spPr>
          <a:xfrm>
            <a:off x="1744825" y="6356354"/>
            <a:ext cx="5228017" cy="365125"/>
          </a:xfrm>
          <a:prstGeom prst="rect">
            <a:avLst/>
          </a:prstGeom>
        </p:spPr>
        <p:txBody>
          <a:bodyPr/>
          <a:lstStyle>
            <a:lvl1pPr algn="l">
              <a:defRPr sz="600" b="1">
                <a:solidFill>
                  <a:srgbClr val="4A4948"/>
                </a:solidFill>
                <a:latin typeface="Verdana" panose="020B0604030504040204" pitchFamily="34" charset="0"/>
                <a:ea typeface="Verdana" panose="020B0604030504040204" pitchFamily="34" charset="0"/>
                <a:cs typeface="Verdana" panose="020B0604030504040204" pitchFamily="34" charset="0"/>
              </a:defRPr>
            </a:lvl1pPr>
          </a:lstStyle>
          <a:p>
            <a:endParaRPr lang="en-GB"/>
          </a:p>
        </p:txBody>
      </p:sp>
      <p:sp>
        <p:nvSpPr>
          <p:cNvPr id="16" name="TextBox 15">
            <a:extLst>
              <a:ext uri="{FF2B5EF4-FFF2-40B4-BE49-F238E27FC236}">
                <a16:creationId xmlns:a16="http://schemas.microsoft.com/office/drawing/2014/main" id="{D2F6895F-BF5F-C54F-9EE5-4C5CE3A0049C}"/>
              </a:ext>
            </a:extLst>
          </p:cNvPr>
          <p:cNvSpPr txBox="1"/>
          <p:nvPr/>
        </p:nvSpPr>
        <p:spPr>
          <a:xfrm>
            <a:off x="457202" y="6356351"/>
            <a:ext cx="769763" cy="161583"/>
          </a:xfrm>
          <a:prstGeom prst="rect">
            <a:avLst/>
          </a:prstGeom>
          <a:noFill/>
        </p:spPr>
        <p:txBody>
          <a:bodyPr wrap="none" rtlCol="0">
            <a:spAutoFit/>
          </a:bodyPr>
          <a:lstStyle/>
          <a:p>
            <a:r>
              <a:rPr lang="en-US" sz="450" b="1" dirty="0">
                <a:solidFill>
                  <a:schemeClr val="bg2"/>
                </a:solidFill>
                <a:latin typeface="Verdana" panose="020B0604030504040204" pitchFamily="34" charset="0"/>
                <a:ea typeface="Verdana" panose="020B0604030504040204" pitchFamily="34" charset="0"/>
                <a:cs typeface="Verdana" panose="020B0604030504040204" pitchFamily="34" charset="0"/>
              </a:rPr>
              <a:t>DAC B</a:t>
            </a:r>
            <a:r>
              <a:rPr lang="en-US" sz="450" b="1" dirty="0">
                <a:solidFill>
                  <a:srgbClr val="666666"/>
                </a:solidFill>
                <a:latin typeface="Verdana" panose="020B0604030504040204" pitchFamily="34" charset="0"/>
                <a:ea typeface="Verdana" panose="020B0604030504040204" pitchFamily="34" charset="0"/>
                <a:cs typeface="Verdana" panose="020B0604030504040204" pitchFamily="34" charset="0"/>
              </a:rPr>
              <a:t>EACHCROFT</a:t>
            </a:r>
          </a:p>
        </p:txBody>
      </p:sp>
    </p:spTree>
    <p:extLst>
      <p:ext uri="{BB962C8B-B14F-4D97-AF65-F5344CB8AC3E}">
        <p14:creationId xmlns:p14="http://schemas.microsoft.com/office/powerpoint/2010/main" val="1258774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58726"/>
            <a:ext cx="8229600" cy="105891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marL="192881" marR="0" lvl="0" indent="-192881"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a:pPr>
            <a:r>
              <a:rPr lang="en-US" dirty="0"/>
              <a:t>Edit Master text styles</a:t>
            </a:r>
          </a:p>
          <a:p>
            <a:pPr marL="192881" marR="0" lvl="1" indent="-192881"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a:pPr>
            <a:r>
              <a:rPr lang="en-US" dirty="0"/>
              <a:t>Second level</a:t>
            </a:r>
          </a:p>
          <a:p>
            <a:pPr marL="192881" marR="0" lvl="2" indent="-192881"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a:pPr>
            <a:r>
              <a:rPr lang="en-US" dirty="0"/>
              <a:t>Third level</a:t>
            </a:r>
          </a:p>
          <a:p>
            <a:pPr marL="192881" marR="0" lvl="3" indent="-192881"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a:pPr>
            <a:r>
              <a:rPr lang="en-US" dirty="0"/>
              <a:t>Fourth level</a:t>
            </a:r>
          </a:p>
          <a:p>
            <a:pPr marL="192881" marR="0" lvl="4" indent="-192881"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a:pPr>
            <a:r>
              <a:rPr lang="en-US" dirty="0"/>
              <a:t>Fifth level</a:t>
            </a:r>
          </a:p>
        </p:txBody>
      </p:sp>
      <p:sp>
        <p:nvSpPr>
          <p:cNvPr id="7" name="Date Placeholder 3">
            <a:extLst>
              <a:ext uri="{FF2B5EF4-FFF2-40B4-BE49-F238E27FC236}">
                <a16:creationId xmlns:a16="http://schemas.microsoft.com/office/drawing/2014/main" id="{C3EB4C9B-372E-0441-B27C-310F434F4F0F}"/>
              </a:ext>
            </a:extLst>
          </p:cNvPr>
          <p:cNvSpPr>
            <a:spLocks noGrp="1"/>
          </p:cNvSpPr>
          <p:nvPr>
            <p:ph type="dt" sz="half" idx="2"/>
          </p:nvPr>
        </p:nvSpPr>
        <p:spPr>
          <a:xfrm>
            <a:off x="6444002" y="6356354"/>
            <a:ext cx="1415105" cy="365125"/>
          </a:xfrm>
          <a:prstGeom prst="rect">
            <a:avLst/>
          </a:prstGeom>
        </p:spPr>
        <p:txBody>
          <a:bodyPr/>
          <a:lstStyle>
            <a:lvl1pPr algn="r">
              <a:defRPr sz="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fld id="{DD909F56-A7BB-4C25-820A-96D925FE9032}" type="datetime1">
              <a:rPr lang="en-GB" smtClean="0"/>
              <a:t>14/10/2021</a:t>
            </a:fld>
            <a:endParaRPr lang="en-GB"/>
          </a:p>
        </p:txBody>
      </p:sp>
      <p:sp>
        <p:nvSpPr>
          <p:cNvPr id="8" name="Footer Placeholder 4">
            <a:extLst>
              <a:ext uri="{FF2B5EF4-FFF2-40B4-BE49-F238E27FC236}">
                <a16:creationId xmlns:a16="http://schemas.microsoft.com/office/drawing/2014/main" id="{4F3A1CDF-D1C1-0648-9DAB-E9C5EFAEA2AB}"/>
              </a:ext>
            </a:extLst>
          </p:cNvPr>
          <p:cNvSpPr>
            <a:spLocks noGrp="1"/>
          </p:cNvSpPr>
          <p:nvPr>
            <p:ph type="ftr" sz="quarter" idx="3"/>
          </p:nvPr>
        </p:nvSpPr>
        <p:spPr>
          <a:xfrm>
            <a:off x="1744825" y="6356354"/>
            <a:ext cx="4634377" cy="365125"/>
          </a:xfrm>
          <a:prstGeom prst="rect">
            <a:avLst/>
          </a:prstGeom>
        </p:spPr>
        <p:txBody>
          <a:bodyPr/>
          <a:lstStyle>
            <a:lvl1pPr algn="l">
              <a:defRPr sz="600" b="1">
                <a:solidFill>
                  <a:srgbClr val="4A4948"/>
                </a:solidFill>
                <a:latin typeface="Verdana" panose="020B0604030504040204" pitchFamily="34" charset="0"/>
                <a:ea typeface="Verdana" panose="020B0604030504040204" pitchFamily="34" charset="0"/>
                <a:cs typeface="Verdana" panose="020B0604030504040204" pitchFamily="34" charset="0"/>
              </a:defRPr>
            </a:lvl1pPr>
          </a:lstStyle>
          <a:p>
            <a:endParaRPr lang="en-GB"/>
          </a:p>
        </p:txBody>
      </p:sp>
      <p:sp>
        <p:nvSpPr>
          <p:cNvPr id="9" name="Slide Number Placeholder 5">
            <a:extLst>
              <a:ext uri="{FF2B5EF4-FFF2-40B4-BE49-F238E27FC236}">
                <a16:creationId xmlns:a16="http://schemas.microsoft.com/office/drawing/2014/main" id="{1DAA8B09-7A15-FA4D-97A6-319EC90D2A4D}"/>
              </a:ext>
            </a:extLst>
          </p:cNvPr>
          <p:cNvSpPr>
            <a:spLocks noGrp="1"/>
          </p:cNvSpPr>
          <p:nvPr>
            <p:ph type="sldNum" sz="quarter" idx="4"/>
          </p:nvPr>
        </p:nvSpPr>
        <p:spPr>
          <a:xfrm>
            <a:off x="7920110" y="6356354"/>
            <a:ext cx="766689" cy="365125"/>
          </a:xfrm>
          <a:prstGeom prst="rect">
            <a:avLst/>
          </a:prstGeom>
        </p:spPr>
        <p:txBody>
          <a:bodyPr/>
          <a:lstStyle>
            <a:lvl1pPr algn="r">
              <a:defRPr sz="600" b="1">
                <a:solidFill>
                  <a:schemeClr val="bg2"/>
                </a:solidFill>
                <a:latin typeface="Verdana" panose="020B0604030504040204" pitchFamily="34" charset="0"/>
                <a:ea typeface="Verdana" panose="020B0604030504040204" pitchFamily="34" charset="0"/>
                <a:cs typeface="Verdana" panose="020B0604030504040204" pitchFamily="34" charset="0"/>
              </a:defRPr>
            </a:lvl1pPr>
          </a:lstStyle>
          <a:p>
            <a:fld id="{905E7D4F-2488-47B9-B588-962A7E23E78C}" type="slidenum">
              <a:rPr lang="en-GB" smtClean="0"/>
              <a:t>‹#›</a:t>
            </a:fld>
            <a:endParaRPr lang="en-GB"/>
          </a:p>
        </p:txBody>
      </p:sp>
    </p:spTree>
    <p:extLst>
      <p:ext uri="{BB962C8B-B14F-4D97-AF65-F5344CB8AC3E}">
        <p14:creationId xmlns:p14="http://schemas.microsoft.com/office/powerpoint/2010/main" val="662445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marL="0" marR="0" indent="0" algn="l" defTabSz="257175" rtl="0" eaLnBrk="1" fontAlgn="auto" latinLnBrk="0" hangingPunct="1">
        <a:lnSpc>
          <a:spcPct val="100000"/>
        </a:lnSpc>
        <a:spcBef>
          <a:spcPct val="0"/>
        </a:spcBef>
        <a:spcAft>
          <a:spcPts val="0"/>
        </a:spcAft>
        <a:buClrTx/>
        <a:buSzTx/>
        <a:buFontTx/>
        <a:buNone/>
        <a:tabLst/>
        <a:defRPr sz="2100" b="0" i="0" kern="1200">
          <a:solidFill>
            <a:schemeClr val="bg2"/>
          </a:solidFill>
          <a:latin typeface="Verdana" panose="020B0604030504040204" pitchFamily="34" charset="0"/>
          <a:ea typeface="Verdana" panose="020B0604030504040204" pitchFamily="34" charset="0"/>
          <a:cs typeface="Verdana" panose="020B0604030504040204" pitchFamily="34" charset="0"/>
        </a:defRPr>
      </a:lvl1pPr>
    </p:titleStyle>
    <p:bodyStyle>
      <a:lvl1pPr marL="176808" marR="0" indent="-176808" algn="l" defTabSz="257175" rtl="0" eaLnBrk="1" fontAlgn="auto" latinLnBrk="0" hangingPunct="1">
        <a:lnSpc>
          <a:spcPct val="100000"/>
        </a:lnSpc>
        <a:spcBef>
          <a:spcPct val="20000"/>
        </a:spcBef>
        <a:spcAft>
          <a:spcPts val="0"/>
        </a:spcAft>
        <a:buClr>
          <a:srgbClr val="DF4661"/>
        </a:buClr>
        <a:buSzTx/>
        <a:buFont typeface="Courier New" panose="02070309020205020404" pitchFamily="49" charset="0"/>
        <a:buChar char="o"/>
        <a:tabLst/>
        <a:defRPr sz="1350" b="0" i="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350937" marR="0" indent="-150019" algn="l" defTabSz="257175" rtl="0" eaLnBrk="1" fontAlgn="auto" latinLnBrk="0" hangingPunct="1">
        <a:lnSpc>
          <a:spcPct val="100000"/>
        </a:lnSpc>
        <a:spcBef>
          <a:spcPct val="20000"/>
        </a:spcBef>
        <a:spcAft>
          <a:spcPts val="0"/>
        </a:spcAft>
        <a:buClr>
          <a:srgbClr val="DF4661"/>
        </a:buClr>
        <a:buSzTx/>
        <a:buFont typeface="Arial"/>
        <a:buChar char="–"/>
        <a:tabLst/>
        <a:defRPr sz="1350" b="0" i="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475953" marR="0" indent="-125016" algn="l" defTabSz="257175" rtl="0" eaLnBrk="1" fontAlgn="auto" latinLnBrk="0" hangingPunct="1">
        <a:lnSpc>
          <a:spcPct val="100000"/>
        </a:lnSpc>
        <a:spcBef>
          <a:spcPct val="20000"/>
        </a:spcBef>
        <a:spcAft>
          <a:spcPts val="0"/>
        </a:spcAft>
        <a:buClr>
          <a:srgbClr val="DF4661"/>
        </a:buClr>
        <a:buSzTx/>
        <a:buFont typeface="Arial"/>
        <a:buChar char="•"/>
        <a:tabLst/>
        <a:defRPr sz="1200" b="0" i="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625079" marR="0" indent="-149126" algn="l" defTabSz="257175" rtl="0" eaLnBrk="1" fontAlgn="auto" latinLnBrk="0" hangingPunct="1">
        <a:lnSpc>
          <a:spcPct val="100000"/>
        </a:lnSpc>
        <a:spcBef>
          <a:spcPct val="20000"/>
        </a:spcBef>
        <a:spcAft>
          <a:spcPts val="0"/>
        </a:spcAft>
        <a:buClr>
          <a:srgbClr val="DF4661"/>
        </a:buClr>
        <a:buSzTx/>
        <a:buFont typeface="Arial"/>
        <a:buChar char="–"/>
        <a:tabLst/>
        <a:defRPr sz="1200" b="0" i="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778669" marR="0" indent="-153591" algn="l" defTabSz="257175" rtl="0" eaLnBrk="1" fontAlgn="auto" latinLnBrk="0" hangingPunct="1">
        <a:lnSpc>
          <a:spcPct val="100000"/>
        </a:lnSpc>
        <a:spcBef>
          <a:spcPct val="20000"/>
        </a:spcBef>
        <a:spcAft>
          <a:spcPts val="0"/>
        </a:spcAft>
        <a:buClr>
          <a:srgbClr val="DF4661"/>
        </a:buClr>
        <a:buSzTx/>
        <a:buFont typeface="Arial"/>
        <a:buChar char="»"/>
        <a:tabLst/>
        <a:defRPr sz="1200" b="0" i="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414463" indent="-128588" algn="l" defTabSz="257175" rtl="0" eaLnBrk="1" latinLnBrk="0" hangingPunct="1">
        <a:spcBef>
          <a:spcPct val="20000"/>
        </a:spcBef>
        <a:buFont typeface="Arial"/>
        <a:buChar char="•"/>
        <a:defRPr sz="1125" kern="1200">
          <a:solidFill>
            <a:schemeClr val="tx1"/>
          </a:solidFill>
          <a:latin typeface="+mn-lt"/>
          <a:ea typeface="+mn-ea"/>
          <a:cs typeface="+mn-cs"/>
        </a:defRPr>
      </a:lvl6pPr>
      <a:lvl7pPr marL="1671638" indent="-128588" algn="l" defTabSz="257175" rtl="0" eaLnBrk="1" latinLnBrk="0" hangingPunct="1">
        <a:spcBef>
          <a:spcPct val="20000"/>
        </a:spcBef>
        <a:buFont typeface="Arial"/>
        <a:buChar char="•"/>
        <a:defRPr sz="1125" kern="1200">
          <a:solidFill>
            <a:schemeClr val="tx1"/>
          </a:solidFill>
          <a:latin typeface="+mn-lt"/>
          <a:ea typeface="+mn-ea"/>
          <a:cs typeface="+mn-cs"/>
        </a:defRPr>
      </a:lvl7pPr>
      <a:lvl8pPr marL="1928813" indent="-128588" algn="l" defTabSz="257175" rtl="0" eaLnBrk="1" latinLnBrk="0" hangingPunct="1">
        <a:spcBef>
          <a:spcPct val="20000"/>
        </a:spcBef>
        <a:buFont typeface="Arial"/>
        <a:buChar char="•"/>
        <a:defRPr sz="1125" kern="1200">
          <a:solidFill>
            <a:schemeClr val="tx1"/>
          </a:solidFill>
          <a:latin typeface="+mn-lt"/>
          <a:ea typeface="+mn-ea"/>
          <a:cs typeface="+mn-cs"/>
        </a:defRPr>
      </a:lvl8pPr>
      <a:lvl9pPr marL="2185988" indent="-128588" algn="l" defTabSz="257175"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en-US"/>
      </a:defPPr>
      <a:lvl1pPr marL="0" algn="l" defTabSz="257175" rtl="0" eaLnBrk="1" latinLnBrk="0" hangingPunct="1">
        <a:defRPr sz="1013" kern="1200">
          <a:solidFill>
            <a:schemeClr val="tx1"/>
          </a:solidFill>
          <a:latin typeface="+mn-lt"/>
          <a:ea typeface="+mn-ea"/>
          <a:cs typeface="+mn-cs"/>
        </a:defRPr>
      </a:lvl1pPr>
      <a:lvl2pPr marL="257175" algn="l" defTabSz="257175" rtl="0" eaLnBrk="1" latinLnBrk="0" hangingPunct="1">
        <a:defRPr sz="1013" kern="1200">
          <a:solidFill>
            <a:schemeClr val="tx1"/>
          </a:solidFill>
          <a:latin typeface="+mn-lt"/>
          <a:ea typeface="+mn-ea"/>
          <a:cs typeface="+mn-cs"/>
        </a:defRPr>
      </a:lvl2pPr>
      <a:lvl3pPr marL="514350" algn="l" defTabSz="257175" rtl="0" eaLnBrk="1" latinLnBrk="0" hangingPunct="1">
        <a:defRPr sz="1013" kern="1200">
          <a:solidFill>
            <a:schemeClr val="tx1"/>
          </a:solidFill>
          <a:latin typeface="+mn-lt"/>
          <a:ea typeface="+mn-ea"/>
          <a:cs typeface="+mn-cs"/>
        </a:defRPr>
      </a:lvl3pPr>
      <a:lvl4pPr marL="771525" algn="l" defTabSz="257175" rtl="0" eaLnBrk="1" latinLnBrk="0" hangingPunct="1">
        <a:defRPr sz="1013" kern="1200">
          <a:solidFill>
            <a:schemeClr val="tx1"/>
          </a:solidFill>
          <a:latin typeface="+mn-lt"/>
          <a:ea typeface="+mn-ea"/>
          <a:cs typeface="+mn-cs"/>
        </a:defRPr>
      </a:lvl4pPr>
      <a:lvl5pPr marL="1028700" algn="l" defTabSz="257175" rtl="0" eaLnBrk="1" latinLnBrk="0" hangingPunct="1">
        <a:defRPr sz="1013" kern="1200">
          <a:solidFill>
            <a:schemeClr val="tx1"/>
          </a:solidFill>
          <a:latin typeface="+mn-lt"/>
          <a:ea typeface="+mn-ea"/>
          <a:cs typeface="+mn-cs"/>
        </a:defRPr>
      </a:lvl5pPr>
      <a:lvl6pPr marL="1285875" algn="l" defTabSz="257175" rtl="0" eaLnBrk="1" latinLnBrk="0" hangingPunct="1">
        <a:defRPr sz="1013" kern="1200">
          <a:solidFill>
            <a:schemeClr val="tx1"/>
          </a:solidFill>
          <a:latin typeface="+mn-lt"/>
          <a:ea typeface="+mn-ea"/>
          <a:cs typeface="+mn-cs"/>
        </a:defRPr>
      </a:lvl6pPr>
      <a:lvl7pPr marL="1543050" algn="l" defTabSz="257175" rtl="0" eaLnBrk="1" latinLnBrk="0" hangingPunct="1">
        <a:defRPr sz="1013" kern="1200">
          <a:solidFill>
            <a:schemeClr val="tx1"/>
          </a:solidFill>
          <a:latin typeface="+mn-lt"/>
          <a:ea typeface="+mn-ea"/>
          <a:cs typeface="+mn-cs"/>
        </a:defRPr>
      </a:lvl7pPr>
      <a:lvl8pPr marL="1800225" algn="l" defTabSz="257175" rtl="0" eaLnBrk="1" latinLnBrk="0" hangingPunct="1">
        <a:defRPr sz="1013" kern="1200">
          <a:solidFill>
            <a:schemeClr val="tx1"/>
          </a:solidFill>
          <a:latin typeface="+mn-lt"/>
          <a:ea typeface="+mn-ea"/>
          <a:cs typeface="+mn-cs"/>
        </a:defRPr>
      </a:lvl8pPr>
      <a:lvl9pPr marL="2057400" algn="l" defTabSz="257175"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uk.practicallaw.thomsonreuters.com/0-507-2280?originationContext=document&amp;transitionType=DocumentItem&amp;contextData=(sc.Default)&amp;ppcid=8c8c3f21cccd43318d94a11530ff9a15"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lexisnexis.com/uk/lexispsl/disputeresolution/docfromresult/D-WA-A-BAWU-AUUU-MsSAYWC-UUW-UZEYAAUUW-U-U-U-U-U-U-AZBZDBVAYD-AZBVBAVEYD-YVCWYUZEW-U-U/2/linkHandler.faces?psldocinfo=Service_out_of_the_jurisdiction_process_flow&amp;ps=null&amp;bct=A&amp;homeCsi=393750&amp;A=0.9934448069506313&amp;urlEnc=ISO-8859-1&amp;&amp;dpsi=07UD&amp;remotekey1=REFPTID&amp;refpt=07UD_5_CPR:HTDEST-TYPE_6B:HTDEST-PD_3.1:HTDEST-PDPARA&amp;service=DOC-ID&amp;origdpsi=0OLB"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B8BAC8C-58BA-1A4D-B81C-E76223F88FFC}"/>
              </a:ext>
            </a:extLst>
          </p:cNvPr>
          <p:cNvSpPr>
            <a:spLocks noGrp="1"/>
          </p:cNvSpPr>
          <p:nvPr>
            <p:ph type="body" sz="quarter" idx="10"/>
          </p:nvPr>
        </p:nvSpPr>
        <p:spPr>
          <a:xfrm>
            <a:off x="967164" y="3657506"/>
            <a:ext cx="5472000" cy="184666"/>
          </a:xfrm>
        </p:spPr>
        <p:txBody>
          <a:bodyPr/>
          <a:lstStyle/>
          <a:p>
            <a:r>
              <a:rPr lang="en-US" sz="1200" dirty="0" smtClean="0"/>
              <a:t>Clarissa Coleman</a:t>
            </a:r>
            <a:endParaRPr lang="en-US" sz="1200" dirty="0"/>
          </a:p>
        </p:txBody>
      </p:sp>
      <p:sp>
        <p:nvSpPr>
          <p:cNvPr id="8" name="Title 7">
            <a:extLst>
              <a:ext uri="{FF2B5EF4-FFF2-40B4-BE49-F238E27FC236}">
                <a16:creationId xmlns:a16="http://schemas.microsoft.com/office/drawing/2014/main" id="{5CC4C79E-59E6-A54F-85F5-45E1B8840CE4}"/>
              </a:ext>
            </a:extLst>
          </p:cNvPr>
          <p:cNvSpPr>
            <a:spLocks noGrp="1"/>
          </p:cNvSpPr>
          <p:nvPr>
            <p:ph type="title"/>
          </p:nvPr>
        </p:nvSpPr>
        <p:spPr>
          <a:xfrm>
            <a:off x="967165" y="1461704"/>
            <a:ext cx="6631669" cy="907941"/>
          </a:xfrm>
        </p:spPr>
        <p:txBody>
          <a:bodyPr/>
          <a:lstStyle/>
          <a:p>
            <a:r>
              <a:rPr lang="en-US" sz="2300" dirty="0" smtClean="0"/>
              <a:t>CLAI WEBINAR</a:t>
            </a:r>
            <a:br>
              <a:rPr lang="en-US" sz="2300" dirty="0" smtClean="0"/>
            </a:br>
            <a:r>
              <a:rPr lang="en-US" sz="1200" dirty="0" smtClean="0"/>
              <a:t>Jurisdiction</a:t>
            </a:r>
            <a:br>
              <a:rPr lang="en-US" sz="1200" dirty="0" smtClean="0"/>
            </a:br>
            <a:r>
              <a:rPr lang="en-US" sz="1200" dirty="0" smtClean="0"/>
              <a:t>service</a:t>
            </a:r>
            <a:br>
              <a:rPr lang="en-US" sz="1200" dirty="0" smtClean="0"/>
            </a:br>
            <a:r>
              <a:rPr lang="en-US" sz="1200" dirty="0" smtClean="0"/>
              <a:t>enforcement</a:t>
            </a:r>
            <a:endParaRPr lang="en-US" sz="2300" dirty="0"/>
          </a:p>
        </p:txBody>
      </p:sp>
      <p:sp>
        <p:nvSpPr>
          <p:cNvPr id="6" name="Text Placeholder 5">
            <a:extLst>
              <a:ext uri="{FF2B5EF4-FFF2-40B4-BE49-F238E27FC236}">
                <a16:creationId xmlns:a16="http://schemas.microsoft.com/office/drawing/2014/main" id="{130EF32E-599E-C243-9FCB-574F4FF5269F}"/>
              </a:ext>
            </a:extLst>
          </p:cNvPr>
          <p:cNvSpPr>
            <a:spLocks noGrp="1"/>
          </p:cNvSpPr>
          <p:nvPr>
            <p:ph type="body" sz="quarter" idx="11"/>
          </p:nvPr>
        </p:nvSpPr>
        <p:spPr>
          <a:xfrm>
            <a:off x="967164" y="3399150"/>
            <a:ext cx="5472000" cy="184666"/>
          </a:xfrm>
        </p:spPr>
        <p:txBody>
          <a:bodyPr/>
          <a:lstStyle/>
          <a:p>
            <a:r>
              <a:rPr lang="en-US" sz="1200" dirty="0" smtClean="0"/>
              <a:t>14 October 2021</a:t>
            </a:r>
            <a:endParaRPr lang="en-US" sz="1200" dirty="0"/>
          </a:p>
        </p:txBody>
      </p:sp>
      <p:pic>
        <p:nvPicPr>
          <p:cNvPr id="2" name=" Picture Placeholder 9"/>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4788239" y="3134557"/>
            <a:ext cx="3523902" cy="2519039"/>
          </a:xfrm>
          <a:prstGeom prst="ellipse">
            <a:avLst/>
          </a:prstGeom>
        </p:spPr>
      </p:pic>
      <p:sp>
        <p:nvSpPr>
          <p:cNvPr id="15" name="Freeform 14">
            <a:extLst>
              <a:ext uri="{FF2B5EF4-FFF2-40B4-BE49-F238E27FC236}">
                <a16:creationId xmlns:a16="http://schemas.microsoft.com/office/drawing/2014/main" id="{FEFD35AE-DE6A-0C40-8595-430DF3D8B00F}"/>
              </a:ext>
            </a:extLst>
          </p:cNvPr>
          <p:cNvSpPr/>
          <p:nvPr/>
        </p:nvSpPr>
        <p:spPr>
          <a:xfrm rot="235526">
            <a:off x="4460794" y="2304681"/>
            <a:ext cx="4178793" cy="4178793"/>
          </a:xfrm>
          <a:custGeom>
            <a:avLst/>
            <a:gdLst>
              <a:gd name="connsiteX0" fmla="*/ 2425700 w 4851400"/>
              <a:gd name="connsiteY0" fmla="*/ 0 h 4851400"/>
              <a:gd name="connsiteX1" fmla="*/ 4851400 w 4851400"/>
              <a:gd name="connsiteY1" fmla="*/ 2425700 h 4851400"/>
              <a:gd name="connsiteX2" fmla="*/ 2425700 w 4851400"/>
              <a:gd name="connsiteY2" fmla="*/ 4851400 h 4851400"/>
              <a:gd name="connsiteX3" fmla="*/ 2177686 w 4851400"/>
              <a:gd name="connsiteY3" fmla="*/ 4838876 h 4851400"/>
              <a:gd name="connsiteX4" fmla="*/ 2171960 w 4851400"/>
              <a:gd name="connsiteY4" fmla="*/ 4838002 h 4851400"/>
              <a:gd name="connsiteX5" fmla="*/ 2295855 w 4851400"/>
              <a:gd name="connsiteY5" fmla="*/ 4109739 h 4851400"/>
              <a:gd name="connsiteX6" fmla="*/ 2423431 w 4851400"/>
              <a:gd name="connsiteY6" fmla="*/ 4116181 h 4851400"/>
              <a:gd name="connsiteX7" fmla="*/ 4106431 w 4851400"/>
              <a:gd name="connsiteY7" fmla="*/ 2433181 h 4851400"/>
              <a:gd name="connsiteX8" fmla="*/ 2423431 w 4851400"/>
              <a:gd name="connsiteY8" fmla="*/ 750181 h 4851400"/>
              <a:gd name="connsiteX9" fmla="*/ 740431 w 4851400"/>
              <a:gd name="connsiteY9" fmla="*/ 2433181 h 4851400"/>
              <a:gd name="connsiteX10" fmla="*/ 749120 w 4851400"/>
              <a:gd name="connsiteY10" fmla="*/ 2605258 h 4851400"/>
              <a:gd name="connsiteX11" fmla="*/ 769792 w 4851400"/>
              <a:gd name="connsiteY11" fmla="*/ 2740700 h 4851400"/>
              <a:gd name="connsiteX12" fmla="*/ 67150 w 4851400"/>
              <a:gd name="connsiteY12" fmla="*/ 2984054 h 4851400"/>
              <a:gd name="connsiteX13" fmla="*/ 49282 w 4851400"/>
              <a:gd name="connsiteY13" fmla="*/ 2914563 h 4851400"/>
              <a:gd name="connsiteX14" fmla="*/ 0 w 4851400"/>
              <a:gd name="connsiteY14" fmla="*/ 2425700 h 4851400"/>
              <a:gd name="connsiteX15" fmla="*/ 2425700 w 4851400"/>
              <a:gd name="connsiteY15" fmla="*/ 0 h 485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851400" h="4851400">
                <a:moveTo>
                  <a:pt x="2425700" y="0"/>
                </a:moveTo>
                <a:cubicBezTo>
                  <a:pt x="3765377" y="0"/>
                  <a:pt x="4851400" y="1086023"/>
                  <a:pt x="4851400" y="2425700"/>
                </a:cubicBezTo>
                <a:cubicBezTo>
                  <a:pt x="4851400" y="3765377"/>
                  <a:pt x="3765377" y="4851400"/>
                  <a:pt x="2425700" y="4851400"/>
                </a:cubicBezTo>
                <a:cubicBezTo>
                  <a:pt x="2341970" y="4851400"/>
                  <a:pt x="2259231" y="4847158"/>
                  <a:pt x="2177686" y="4838876"/>
                </a:cubicBezTo>
                <a:lnTo>
                  <a:pt x="2171960" y="4838002"/>
                </a:lnTo>
                <a:lnTo>
                  <a:pt x="2295855" y="4109739"/>
                </a:lnTo>
                <a:lnTo>
                  <a:pt x="2423431" y="4116181"/>
                </a:lnTo>
                <a:cubicBezTo>
                  <a:pt x="3352926" y="4116181"/>
                  <a:pt x="4106431" y="3362676"/>
                  <a:pt x="4106431" y="2433181"/>
                </a:cubicBezTo>
                <a:cubicBezTo>
                  <a:pt x="4106431" y="1503686"/>
                  <a:pt x="3352926" y="750181"/>
                  <a:pt x="2423431" y="750181"/>
                </a:cubicBezTo>
                <a:cubicBezTo>
                  <a:pt x="1493936" y="750181"/>
                  <a:pt x="740431" y="1503686"/>
                  <a:pt x="740431" y="2433181"/>
                </a:cubicBezTo>
                <a:cubicBezTo>
                  <a:pt x="740431" y="2491275"/>
                  <a:pt x="743375" y="2548681"/>
                  <a:pt x="749120" y="2605258"/>
                </a:cubicBezTo>
                <a:lnTo>
                  <a:pt x="769792" y="2740700"/>
                </a:lnTo>
                <a:lnTo>
                  <a:pt x="67150" y="2984054"/>
                </a:lnTo>
                <a:lnTo>
                  <a:pt x="49282" y="2914563"/>
                </a:lnTo>
                <a:cubicBezTo>
                  <a:pt x="16969" y="2756656"/>
                  <a:pt x="0" y="2593160"/>
                  <a:pt x="0" y="2425700"/>
                </a:cubicBezTo>
                <a:cubicBezTo>
                  <a:pt x="0" y="1086023"/>
                  <a:pt x="1086023" y="0"/>
                  <a:pt x="2425700" y="0"/>
                </a:cubicBezTo>
                <a:close/>
              </a:path>
            </a:pathLst>
          </a:custGeom>
          <a:solidFill>
            <a:srgbClr val="DF4661">
              <a:alpha val="75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564027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PARALLEL PROCEEDINGS</a:t>
            </a:r>
            <a:endParaRPr lang="en-GB" dirty="0"/>
          </a:p>
        </p:txBody>
      </p:sp>
      <p:sp>
        <p:nvSpPr>
          <p:cNvPr id="3" name="Content Placeholder 2"/>
          <p:cNvSpPr>
            <a:spLocks noGrp="1"/>
          </p:cNvSpPr>
          <p:nvPr>
            <p:ph idx="1"/>
          </p:nvPr>
        </p:nvSpPr>
        <p:spPr/>
        <p:txBody>
          <a:bodyPr/>
          <a:lstStyle/>
          <a:p>
            <a:pPr marL="712788" lvl="0" indent="-712788">
              <a:buClr>
                <a:srgbClr val="B71E42"/>
              </a:buClr>
              <a:buFont typeface="Arial" panose="020B0604020202020204" pitchFamily="34" charset="0"/>
              <a:buChar char="•"/>
            </a:pPr>
            <a:r>
              <a:rPr lang="en-GB" dirty="0">
                <a:solidFill>
                  <a:prstClr val="black"/>
                </a:solidFill>
              </a:rPr>
              <a:t>If parallel proceedings have been commenced in another jurisdiction shortly before the English proceedings were commenced, </a:t>
            </a:r>
            <a:r>
              <a:rPr lang="en-GB" dirty="0"/>
              <a:t>a defendant can seek to persuade the court to </a:t>
            </a:r>
            <a:r>
              <a:rPr lang="en-GB" b="1" dirty="0"/>
              <a:t>stay the proceedings</a:t>
            </a:r>
            <a:r>
              <a:rPr lang="en-GB" dirty="0"/>
              <a:t> on the basis that there is another available forum which is </a:t>
            </a:r>
            <a:r>
              <a:rPr lang="en-GB" b="1" dirty="0"/>
              <a:t>clearly or distinctly </a:t>
            </a:r>
            <a:r>
              <a:rPr lang="en-GB" dirty="0"/>
              <a:t>more appropriate for the trial of the action than England</a:t>
            </a:r>
            <a:r>
              <a:rPr lang="en-GB" dirty="0" smtClean="0"/>
              <a:t>.</a:t>
            </a:r>
          </a:p>
          <a:p>
            <a:pPr marL="712788" lvl="0" indent="-712788">
              <a:buClr>
                <a:srgbClr val="B71E42"/>
              </a:buClr>
              <a:buFont typeface="Arial" panose="020B0604020202020204" pitchFamily="34" charset="0"/>
              <a:buChar char="•"/>
            </a:pPr>
            <a:endParaRPr lang="en-GB" dirty="0"/>
          </a:p>
          <a:p>
            <a:pPr marL="712788" indent="-712788">
              <a:buFont typeface="Arial" panose="020B0604020202020204" pitchFamily="34" charset="0"/>
              <a:buChar char="•"/>
            </a:pPr>
            <a:r>
              <a:rPr lang="en-GB" dirty="0"/>
              <a:t>High Court confirms existing foreign proceedings are only one factor when considering stay in England.</a:t>
            </a:r>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10</a:t>
            </a:fld>
            <a:endParaRPr lang="en-GB"/>
          </a:p>
        </p:txBody>
      </p:sp>
    </p:spTree>
    <p:extLst>
      <p:ext uri="{BB962C8B-B14F-4D97-AF65-F5344CB8AC3E}">
        <p14:creationId xmlns:p14="http://schemas.microsoft.com/office/powerpoint/2010/main" val="501094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WAYS TO SERVE ON AN IRISH DEFENDANT</a:t>
            </a:r>
            <a:endParaRPr lang="en-GB" dirty="0"/>
          </a:p>
        </p:txBody>
      </p:sp>
      <p:sp>
        <p:nvSpPr>
          <p:cNvPr id="3" name="Content Placeholder 2"/>
          <p:cNvSpPr>
            <a:spLocks noGrp="1"/>
          </p:cNvSpPr>
          <p:nvPr>
            <p:ph idx="1"/>
          </p:nvPr>
        </p:nvSpPr>
        <p:spPr/>
        <p:txBody>
          <a:bodyPr/>
          <a:lstStyle/>
          <a:p>
            <a:pPr marL="539750" indent="-539750">
              <a:buFont typeface="Arial" panose="020B0604020202020204" pitchFamily="34" charset="0"/>
              <a:buChar char="•"/>
            </a:pPr>
            <a:r>
              <a:rPr lang="en-GB" dirty="0"/>
              <a:t>The </a:t>
            </a:r>
            <a:r>
              <a:rPr lang="en-GB" b="1" dirty="0"/>
              <a:t>Hague Service Convention</a:t>
            </a:r>
            <a:r>
              <a:rPr lang="en-GB" dirty="0"/>
              <a:t> </a:t>
            </a:r>
            <a:r>
              <a:rPr lang="en-GB" b="1" dirty="0"/>
              <a:t>of 15 November 1965 governs service of English proceedings after 31 December 2020 in Ireland. </a:t>
            </a:r>
            <a:endParaRPr lang="en-GB" b="1" dirty="0" smtClean="0"/>
          </a:p>
          <a:p>
            <a:pPr marL="539750" indent="-539750">
              <a:buFont typeface="Arial" panose="020B0604020202020204" pitchFamily="34" charset="0"/>
              <a:buChar char="•"/>
            </a:pPr>
            <a:endParaRPr lang="en-GB" b="1" dirty="0"/>
          </a:p>
          <a:p>
            <a:pPr marL="539750" indent="-539750">
              <a:buFont typeface="Arial" panose="020B0604020202020204" pitchFamily="34" charset="0"/>
              <a:buChar char="•"/>
            </a:pPr>
            <a:r>
              <a:rPr lang="en-GB" b="1" dirty="0"/>
              <a:t>Option 1: </a:t>
            </a:r>
            <a:r>
              <a:rPr lang="en-GB" dirty="0"/>
              <a:t>Under</a:t>
            </a:r>
            <a:r>
              <a:rPr lang="en-GB" b="1" dirty="0"/>
              <a:t> article 5: </a:t>
            </a:r>
            <a:r>
              <a:rPr lang="en-GB" dirty="0"/>
              <a:t>Foreign Process Section send documents to the central authority in Ireland</a:t>
            </a:r>
            <a:r>
              <a:rPr lang="en-GB" dirty="0" smtClean="0"/>
              <a:t>.</a:t>
            </a:r>
          </a:p>
          <a:p>
            <a:pPr marL="539750" indent="-539750">
              <a:buFont typeface="Arial" panose="020B0604020202020204" pitchFamily="34" charset="0"/>
              <a:buChar char="•"/>
            </a:pPr>
            <a:endParaRPr lang="en-GB" dirty="0"/>
          </a:p>
          <a:p>
            <a:pPr marL="539750" indent="-539750">
              <a:buFont typeface="Arial" panose="020B0604020202020204" pitchFamily="34" charset="0"/>
              <a:buChar char="•"/>
            </a:pPr>
            <a:r>
              <a:rPr lang="en-GB" b="1" dirty="0"/>
              <a:t>Option 2</a:t>
            </a:r>
            <a:r>
              <a:rPr lang="en-GB" dirty="0"/>
              <a:t>: Under </a:t>
            </a:r>
            <a:r>
              <a:rPr lang="en-GB" b="1" dirty="0"/>
              <a:t>article 10(a)</a:t>
            </a:r>
            <a:r>
              <a:rPr lang="en-GB" dirty="0"/>
              <a:t> which provides for service by post. Submit documents to FPS who send back to you once you have given permission, then you can send off by post</a:t>
            </a:r>
            <a:r>
              <a:rPr lang="en-GB" dirty="0" smtClean="0"/>
              <a:t>.</a:t>
            </a:r>
          </a:p>
          <a:p>
            <a:pPr marL="539750" indent="-539750">
              <a:buFont typeface="Arial" panose="020B0604020202020204" pitchFamily="34" charset="0"/>
              <a:buChar char="•"/>
            </a:pPr>
            <a:endParaRPr lang="en-GB" dirty="0"/>
          </a:p>
          <a:p>
            <a:pPr marL="539750" indent="-539750">
              <a:buFont typeface="Arial" panose="020B0604020202020204" pitchFamily="34" charset="0"/>
              <a:buChar char="•"/>
            </a:pPr>
            <a:r>
              <a:rPr lang="en-GB" b="1" dirty="0" smtClean="0"/>
              <a:t>Option 3: </a:t>
            </a:r>
            <a:r>
              <a:rPr lang="en-GB" dirty="0" smtClean="0"/>
              <a:t>serve directly through a solicitor in Ireland - </a:t>
            </a:r>
            <a:r>
              <a:rPr lang="en-GB" dirty="0"/>
              <a:t>where the addressee has indicated in writing that they will accept service, or that service may be effected by delivering documents to an intermediary e.g. a solicitor acting for them (article 5(2) Hague Service Convention 1965).</a:t>
            </a:r>
          </a:p>
        </p:txBody>
      </p:sp>
      <p:sp>
        <p:nvSpPr>
          <p:cNvPr id="4" name="Slide Number Placeholder 3"/>
          <p:cNvSpPr>
            <a:spLocks noGrp="1"/>
          </p:cNvSpPr>
          <p:nvPr>
            <p:ph type="sldNum" sz="quarter" idx="12"/>
          </p:nvPr>
        </p:nvSpPr>
        <p:spPr/>
        <p:txBody>
          <a:bodyPr/>
          <a:lstStyle/>
          <a:p>
            <a:fld id="{905E7D4F-2488-47B9-B588-962A7E23E78C}" type="slidenum">
              <a:rPr lang="en-GB" smtClean="0"/>
              <a:t>11</a:t>
            </a:fld>
            <a:endParaRPr lang="en-GB"/>
          </a:p>
        </p:txBody>
      </p:sp>
    </p:spTree>
    <p:extLst>
      <p:ext uri="{BB962C8B-B14F-4D97-AF65-F5344CB8AC3E}">
        <p14:creationId xmlns:p14="http://schemas.microsoft.com/office/powerpoint/2010/main" val="1489705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ENFORCEMENT OF IRISH JUDGMENTS IN ENGLAND</a:t>
            </a:r>
            <a:endParaRPr lang="en-GB" dirty="0"/>
          </a:p>
        </p:txBody>
      </p:sp>
      <p:sp>
        <p:nvSpPr>
          <p:cNvPr id="3" name="Content Placeholder 2"/>
          <p:cNvSpPr>
            <a:spLocks noGrp="1"/>
          </p:cNvSpPr>
          <p:nvPr>
            <p:ph idx="1"/>
          </p:nvPr>
        </p:nvSpPr>
        <p:spPr/>
        <p:txBody>
          <a:bodyPr>
            <a:normAutofit lnSpcReduction="10000"/>
          </a:bodyPr>
          <a:lstStyle/>
          <a:p>
            <a:pPr marL="0" indent="0" fontAlgn="base">
              <a:buNone/>
            </a:pPr>
            <a:r>
              <a:rPr lang="en-GB" b="1" dirty="0"/>
              <a:t>Enforcement is governed by:</a:t>
            </a:r>
          </a:p>
          <a:p>
            <a:pPr marL="447675" indent="-447675" fontAlgn="base">
              <a:buFont typeface="Arial" panose="020B0604020202020204" pitchFamily="34" charset="0"/>
              <a:buChar char="•"/>
            </a:pPr>
            <a:r>
              <a:rPr lang="en-GB" b="1" dirty="0"/>
              <a:t>The common law regime</a:t>
            </a:r>
            <a:r>
              <a:rPr lang="en-GB" dirty="0"/>
              <a:t>: judgments from other countries such as the USA, and judgments from EU and EFTA countries given in </a:t>
            </a:r>
            <a:r>
              <a:rPr lang="en-GB" b="1" dirty="0"/>
              <a:t>proceedings</a:t>
            </a:r>
            <a:r>
              <a:rPr lang="en-GB" dirty="0"/>
              <a:t> instituted after 31 December 2020.</a:t>
            </a:r>
          </a:p>
          <a:p>
            <a:pPr marL="447675" indent="-447675" fontAlgn="base">
              <a:buFont typeface="Arial" panose="020B0604020202020204" pitchFamily="34" charset="0"/>
              <a:buChar char="•"/>
            </a:pPr>
            <a:r>
              <a:rPr lang="en-GB" dirty="0"/>
              <a:t>After 31 December 2020, the </a:t>
            </a:r>
            <a:r>
              <a:rPr lang="en-GB" b="1" dirty="0">
                <a:hlinkClick r:id="rId3"/>
              </a:rPr>
              <a:t>Hague Convention</a:t>
            </a:r>
            <a:r>
              <a:rPr lang="en-GB" b="1" dirty="0"/>
              <a:t> 2005</a:t>
            </a:r>
            <a:r>
              <a:rPr lang="en-GB" dirty="0"/>
              <a:t> generally applies to the </a:t>
            </a:r>
            <a:r>
              <a:rPr lang="en-GB" b="1" dirty="0"/>
              <a:t>enforcement</a:t>
            </a:r>
            <a:r>
              <a:rPr lang="en-GB" dirty="0"/>
              <a:t> in England of such judgments from EU member states</a:t>
            </a:r>
            <a:r>
              <a:rPr lang="en-GB" dirty="0" smtClean="0"/>
              <a:t>.</a:t>
            </a:r>
          </a:p>
          <a:p>
            <a:pPr marL="0" indent="0" fontAlgn="base">
              <a:buNone/>
            </a:pPr>
            <a:endParaRPr lang="en-GB" dirty="0"/>
          </a:p>
          <a:p>
            <a:pPr marL="0" indent="0" fontAlgn="base">
              <a:buNone/>
            </a:pPr>
            <a:r>
              <a:rPr lang="en-GB" b="1" dirty="0"/>
              <a:t>Enforcement </a:t>
            </a:r>
            <a:r>
              <a:rPr lang="en-GB" b="1" dirty="0" smtClean="0"/>
              <a:t>procedure</a:t>
            </a:r>
          </a:p>
          <a:p>
            <a:pPr fontAlgn="base"/>
            <a:r>
              <a:rPr lang="en-GB" dirty="0" smtClean="0"/>
              <a:t>Hague Convention: Application to a Master (with written evidence) to register the Judgment.</a:t>
            </a:r>
            <a:endParaRPr lang="en-GB" dirty="0"/>
          </a:p>
          <a:p>
            <a:pPr marL="447675" indent="-447675">
              <a:buFont typeface="Arial" panose="020B0604020202020204" pitchFamily="34" charset="0"/>
              <a:buChar char="•"/>
            </a:pPr>
            <a:r>
              <a:rPr lang="en-GB" dirty="0" smtClean="0"/>
              <a:t>2-stage </a:t>
            </a:r>
            <a:r>
              <a:rPr lang="en-GB" dirty="0"/>
              <a:t>procedure (Article 13 </a:t>
            </a:r>
            <a:r>
              <a:rPr lang="en-GB" dirty="0" smtClean="0"/>
              <a:t>Hague and </a:t>
            </a:r>
            <a:r>
              <a:rPr lang="en-GB" b="1" dirty="0"/>
              <a:t>CPR 74.3 to 74.10 and PD </a:t>
            </a:r>
            <a:r>
              <a:rPr lang="en-GB" b="1" dirty="0" smtClean="0"/>
              <a:t>74A</a:t>
            </a:r>
            <a:r>
              <a:rPr lang="en-GB" dirty="0" smtClean="0"/>
              <a:t>):</a:t>
            </a:r>
            <a:endParaRPr lang="en-GB" dirty="0"/>
          </a:p>
          <a:p>
            <a:pPr marL="342900" indent="-342900">
              <a:buAutoNum type="arabicPeriod"/>
            </a:pPr>
            <a:r>
              <a:rPr lang="en-GB" dirty="0" smtClean="0"/>
              <a:t>The </a:t>
            </a:r>
            <a:r>
              <a:rPr lang="en-GB" dirty="0"/>
              <a:t>judgment creditor applies </a:t>
            </a:r>
            <a:r>
              <a:rPr lang="en-GB" b="1" dirty="0"/>
              <a:t>without notice </a:t>
            </a:r>
            <a:r>
              <a:rPr lang="en-GB" dirty="0" smtClean="0"/>
              <a:t>or </a:t>
            </a:r>
            <a:r>
              <a:rPr lang="en-GB" dirty="0"/>
              <a:t>the registration of the </a:t>
            </a:r>
            <a:r>
              <a:rPr lang="en-GB" dirty="0" smtClean="0"/>
              <a:t>judgment.</a:t>
            </a:r>
          </a:p>
          <a:p>
            <a:pPr marL="342900" indent="-342900">
              <a:buAutoNum type="arabicPeriod"/>
            </a:pPr>
            <a:r>
              <a:rPr lang="en-GB" dirty="0" smtClean="0"/>
              <a:t>The </a:t>
            </a:r>
            <a:r>
              <a:rPr lang="en-GB" dirty="0"/>
              <a:t>judgment debtor files an appeal against registration if they have grounds to do </a:t>
            </a:r>
            <a:r>
              <a:rPr lang="en-GB" dirty="0" smtClean="0"/>
              <a:t>so.</a:t>
            </a:r>
          </a:p>
          <a:p>
            <a:pPr marL="0" lvl="0" indent="0">
              <a:buNone/>
            </a:pPr>
            <a:endParaRPr lang="en-GB" dirty="0" smtClean="0"/>
          </a:p>
          <a:p>
            <a:pPr>
              <a:buFont typeface="Arial" panose="020B0604020202020204" pitchFamily="34" charset="0"/>
              <a:buChar char="•"/>
            </a:pPr>
            <a:r>
              <a:rPr lang="en-GB" dirty="0" smtClean="0"/>
              <a:t>Presumption </a:t>
            </a:r>
            <a:r>
              <a:rPr lang="en-GB" dirty="0"/>
              <a:t>that the judgment should be enforced and the onus is on the judgment debtor to stop enforcement.</a:t>
            </a:r>
          </a:p>
          <a:p>
            <a:r>
              <a:rPr lang="en-GB" dirty="0" smtClean="0"/>
              <a:t>Common law – Start Part 7 Claim followed by summary judgment application under Part 24.</a:t>
            </a:r>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12</a:t>
            </a:fld>
            <a:endParaRPr lang="en-GB"/>
          </a:p>
        </p:txBody>
      </p:sp>
    </p:spTree>
    <p:extLst>
      <p:ext uri="{BB962C8B-B14F-4D97-AF65-F5344CB8AC3E}">
        <p14:creationId xmlns:p14="http://schemas.microsoft.com/office/powerpoint/2010/main" val="3476451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NORTHERN IRELAND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b="1" dirty="0"/>
              <a:t>Jurisdiction</a:t>
            </a:r>
          </a:p>
          <a:p>
            <a:pPr marL="539750" indent="-539750">
              <a:buFont typeface="Arial" panose="020B0604020202020204" pitchFamily="34" charset="0"/>
              <a:buChar char="•"/>
            </a:pPr>
            <a:r>
              <a:rPr lang="en-GB" dirty="0"/>
              <a:t>Governed by </a:t>
            </a:r>
            <a:r>
              <a:rPr lang="en-GB" i="1" dirty="0"/>
              <a:t>Part II (Jurisdiction and recognition and enforcement of judgments within the UK) of the Civil Jurisdiction and Judgments Act 1982 (CJJA 1982) </a:t>
            </a:r>
            <a:r>
              <a:rPr lang="en-GB" dirty="0"/>
              <a:t>(as amended), in particular </a:t>
            </a:r>
            <a:r>
              <a:rPr lang="en-GB" b="1" dirty="0"/>
              <a:t>section 16 and Schedule 4</a:t>
            </a:r>
            <a:r>
              <a:rPr lang="en-GB" b="1" dirty="0" smtClean="0"/>
              <a:t>.</a:t>
            </a:r>
          </a:p>
          <a:p>
            <a:pPr marL="539750" indent="-539750">
              <a:buFont typeface="Arial" panose="020B0604020202020204" pitchFamily="34" charset="0"/>
              <a:buChar char="•"/>
            </a:pPr>
            <a:endParaRPr lang="en-GB" b="1" dirty="0"/>
          </a:p>
          <a:p>
            <a:pPr marL="0" indent="0">
              <a:buNone/>
            </a:pPr>
            <a:r>
              <a:rPr lang="en-GB" b="1" dirty="0"/>
              <a:t>Service</a:t>
            </a:r>
          </a:p>
          <a:p>
            <a:pPr marL="539750" indent="-539750">
              <a:buFont typeface="Arial" panose="020B0604020202020204" pitchFamily="34" charset="0"/>
              <a:buChar char="•"/>
            </a:pPr>
            <a:r>
              <a:rPr lang="en-GB" dirty="0"/>
              <a:t>Permission to serve proceedings in Northern Ireland is not required if there is compliance with the requirements in </a:t>
            </a:r>
            <a:r>
              <a:rPr lang="en-GB" i="1" dirty="0"/>
              <a:t>CPR 6.32</a:t>
            </a:r>
            <a:r>
              <a:rPr lang="en-GB" dirty="0"/>
              <a:t>: There must be no parallel proceedings elsewhere in the UK and the defendant is domiciled in the UK (</a:t>
            </a:r>
            <a:r>
              <a:rPr lang="en-GB" u="sng" dirty="0"/>
              <a:t>CPR 6.32(1)(b)(</a:t>
            </a:r>
            <a:r>
              <a:rPr lang="en-GB" u="sng" dirty="0" err="1"/>
              <a:t>i</a:t>
            </a:r>
            <a:r>
              <a:rPr lang="en-GB" u="sng" dirty="0"/>
              <a:t>)</a:t>
            </a:r>
            <a:r>
              <a:rPr lang="en-GB" dirty="0"/>
              <a:t>) OR the English court has exclusive jurisdiction under paragraph 11 of Schedule 4 (</a:t>
            </a:r>
            <a:r>
              <a:rPr lang="en-GB" u="sng" dirty="0"/>
              <a:t>CPR 6.32(1)(b)(ii)</a:t>
            </a:r>
            <a:r>
              <a:rPr lang="en-GB" dirty="0"/>
              <a:t>) OR the defendant is party to an English jurisdiction agreement on the basis of CJJA 1982, </a:t>
            </a:r>
            <a:r>
              <a:rPr lang="en-GB" dirty="0" err="1"/>
              <a:t>Sch</a:t>
            </a:r>
            <a:r>
              <a:rPr lang="en-GB" dirty="0"/>
              <a:t> 4, para 12 (</a:t>
            </a:r>
            <a:r>
              <a:rPr lang="en-GB" u="sng" dirty="0"/>
              <a:t>CPR 6.32(1)(b)(iii</a:t>
            </a:r>
            <a:r>
              <a:rPr lang="en-GB" u="sng" dirty="0" smtClean="0"/>
              <a:t>)</a:t>
            </a:r>
            <a:r>
              <a:rPr lang="en-GB" dirty="0" smtClean="0"/>
              <a:t>).</a:t>
            </a:r>
            <a:endParaRPr lang="en-GB" dirty="0"/>
          </a:p>
          <a:p>
            <a:pPr marL="539750" indent="-539750">
              <a:buFont typeface="Arial" panose="020B0604020202020204" pitchFamily="34" charset="0"/>
              <a:buChar char="•"/>
            </a:pPr>
            <a:endParaRPr lang="en-GB" dirty="0" smtClean="0"/>
          </a:p>
          <a:p>
            <a:pPr marL="539750" indent="-539750">
              <a:buFont typeface="Arial" panose="020B0604020202020204" pitchFamily="34" charset="0"/>
              <a:buChar char="•"/>
            </a:pPr>
            <a:r>
              <a:rPr lang="en-GB" dirty="0" smtClean="0"/>
              <a:t>If </a:t>
            </a:r>
            <a:r>
              <a:rPr lang="en-GB" dirty="0"/>
              <a:t>the claim does not fit within CPR 6.32 or CPR 6.33, then you </a:t>
            </a:r>
            <a:r>
              <a:rPr lang="en-GB" b="1" dirty="0"/>
              <a:t>must seek the court’s permission</a:t>
            </a:r>
            <a:r>
              <a:rPr lang="en-GB" dirty="0"/>
              <a:t> to serve the proceedings out of the jurisdiction under </a:t>
            </a:r>
            <a:r>
              <a:rPr lang="en-GB" b="1" dirty="0"/>
              <a:t>CPR </a:t>
            </a:r>
            <a:r>
              <a:rPr lang="en-GB" b="1" dirty="0" smtClean="0"/>
              <a:t>6.37</a:t>
            </a:r>
            <a:r>
              <a:rPr lang="en-GB" b="1" dirty="0"/>
              <a:t> </a:t>
            </a:r>
            <a:r>
              <a:rPr lang="en-GB" dirty="0" smtClean="0"/>
              <a:t>(Gateways in CPR PD 6B, Para 3.1 – See Slide 7).</a:t>
            </a:r>
            <a:endParaRPr lang="en-GB" b="1" dirty="0" smtClean="0"/>
          </a:p>
          <a:p>
            <a:pPr marL="539750" indent="-539750">
              <a:buFont typeface="Arial" panose="020B0604020202020204" pitchFamily="34" charset="0"/>
              <a:buChar char="•"/>
            </a:pPr>
            <a:endParaRPr lang="en-GB" b="1" dirty="0"/>
          </a:p>
          <a:p>
            <a:pPr marL="539750" indent="-539750">
              <a:buFont typeface="Arial" panose="020B0604020202020204" pitchFamily="34" charset="0"/>
              <a:buChar char="•"/>
            </a:pPr>
            <a:r>
              <a:rPr lang="en-GB" i="1" dirty="0"/>
              <a:t>CPR 6.40(2) </a:t>
            </a:r>
            <a:r>
              <a:rPr lang="en-GB" dirty="0"/>
              <a:t>applies to service of a claim form or other document on a party in Northern Ireland.</a:t>
            </a:r>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13</a:t>
            </a:fld>
            <a:endParaRPr lang="en-GB"/>
          </a:p>
        </p:txBody>
      </p:sp>
    </p:spTree>
    <p:extLst>
      <p:ext uri="{BB962C8B-B14F-4D97-AF65-F5344CB8AC3E}">
        <p14:creationId xmlns:p14="http://schemas.microsoft.com/office/powerpoint/2010/main" val="15387597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NORTHERN IRELAND </a:t>
            </a:r>
            <a:endParaRPr lang="en-GB" dirty="0"/>
          </a:p>
        </p:txBody>
      </p:sp>
      <p:sp>
        <p:nvSpPr>
          <p:cNvPr id="3" name="Content Placeholder 2"/>
          <p:cNvSpPr>
            <a:spLocks noGrp="1"/>
          </p:cNvSpPr>
          <p:nvPr>
            <p:ph idx="1"/>
          </p:nvPr>
        </p:nvSpPr>
        <p:spPr/>
        <p:txBody>
          <a:bodyPr/>
          <a:lstStyle/>
          <a:p>
            <a:pPr marL="0" indent="0">
              <a:buNone/>
            </a:pPr>
            <a:r>
              <a:rPr lang="en-GB" b="1" dirty="0"/>
              <a:t>Enforcement</a:t>
            </a:r>
            <a:r>
              <a:rPr lang="en-GB" dirty="0"/>
              <a:t> </a:t>
            </a:r>
          </a:p>
          <a:p>
            <a:pPr marL="539750" indent="-539750">
              <a:buFont typeface="Arial" panose="020B0604020202020204" pitchFamily="34" charset="0"/>
              <a:buChar char="•"/>
            </a:pPr>
            <a:r>
              <a:rPr lang="en-GB" dirty="0"/>
              <a:t>The general procedure for enforcing English judgments in Northern Ireland is set out in </a:t>
            </a:r>
            <a:r>
              <a:rPr lang="en-GB" i="1" dirty="0"/>
              <a:t>sections 18, 19 and Schedules 6 and 7 to the </a:t>
            </a:r>
            <a:r>
              <a:rPr lang="en-GB" b="1" i="1" dirty="0"/>
              <a:t>Civil Jurisdiction and Judgments Act 1982 (CJJA 1982)</a:t>
            </a:r>
            <a:r>
              <a:rPr lang="en-GB" i="1" dirty="0"/>
              <a:t>,</a:t>
            </a:r>
            <a:r>
              <a:rPr lang="en-GB" dirty="0"/>
              <a:t> as amended by the </a:t>
            </a:r>
            <a:r>
              <a:rPr lang="en-GB" i="1" dirty="0"/>
              <a:t>Civil Jurisdiction and Judgments (Amendment) Regulations 2014 (SI 2014/2947). </a:t>
            </a:r>
            <a:r>
              <a:rPr lang="en-GB" dirty="0"/>
              <a:t>This is subject to rules of court in the enforcing country, as to which local advice should be obtained. </a:t>
            </a:r>
          </a:p>
          <a:p>
            <a:pPr marL="0" indent="0">
              <a:buNone/>
            </a:pPr>
            <a:r>
              <a:rPr lang="en-GB" b="1" dirty="0"/>
              <a:t>Steps</a:t>
            </a:r>
            <a:r>
              <a:rPr lang="en-GB" dirty="0"/>
              <a:t> to enforce an English judgment in Northern Ireland:</a:t>
            </a:r>
          </a:p>
          <a:p>
            <a:pPr marL="539750" lvl="0" indent="-539750">
              <a:buFont typeface="Arial" panose="020B0604020202020204" pitchFamily="34" charset="0"/>
              <a:buChar char="•"/>
            </a:pPr>
            <a:r>
              <a:rPr lang="en-GB" b="1" dirty="0"/>
              <a:t>Obtain a certificate from the English court</a:t>
            </a:r>
            <a:r>
              <a:rPr lang="en-GB" dirty="0"/>
              <a:t> which gave judgment containing specified details, or a </a:t>
            </a:r>
            <a:r>
              <a:rPr lang="en-GB" b="1" dirty="0"/>
              <a:t>certified copy</a:t>
            </a:r>
            <a:r>
              <a:rPr lang="en-GB" dirty="0"/>
              <a:t> in the case of a non-money judgment (CPR 74.17(2)(a)-(h), CPR 74.18 and PD 74A). </a:t>
            </a:r>
          </a:p>
          <a:p>
            <a:pPr marL="539750" lvl="0" indent="-539750">
              <a:buFont typeface="Arial" panose="020B0604020202020204" pitchFamily="34" charset="0"/>
              <a:buChar char="•"/>
            </a:pPr>
            <a:r>
              <a:rPr lang="en-GB" dirty="0"/>
              <a:t>Apply to the foreign court to </a:t>
            </a:r>
            <a:r>
              <a:rPr lang="en-GB" b="1" dirty="0"/>
              <a:t>register</a:t>
            </a:r>
            <a:r>
              <a:rPr lang="en-GB" dirty="0"/>
              <a:t> the judgment within </a:t>
            </a:r>
            <a:r>
              <a:rPr lang="en-GB" b="1" dirty="0"/>
              <a:t>six months</a:t>
            </a:r>
            <a:r>
              <a:rPr lang="en-GB" dirty="0"/>
              <a:t> of the date of issue of the certificate. Once registration has occurred the certificate has the same force and effect as a local judgment (Schedule 6, paragraph 6(1) &amp; Schedule 7, paragraph 6(1), CJJA 1982).</a:t>
            </a:r>
          </a:p>
          <a:p>
            <a:pPr marL="539750" indent="-539750">
              <a:buFont typeface="Arial" panose="020B0604020202020204" pitchFamily="34" charset="0"/>
              <a:buChar char="•"/>
            </a:pPr>
            <a:r>
              <a:rPr lang="en-GB" dirty="0"/>
              <a:t>The debtor can apply to set aside registration, if the requirements of Schedules 6 or 7 (such as the prescribed certificate) were not met. The only other ground (which is discretionary) is that the matter in dispute was the subject of a previous judgement by a court having jurisdiction.</a:t>
            </a:r>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14</a:t>
            </a:fld>
            <a:endParaRPr lang="en-GB"/>
          </a:p>
        </p:txBody>
      </p:sp>
    </p:spTree>
    <p:extLst>
      <p:ext uri="{BB962C8B-B14F-4D97-AF65-F5344CB8AC3E}">
        <p14:creationId xmlns:p14="http://schemas.microsoft.com/office/powerpoint/2010/main" val="4176594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noChangeAspect="1"/>
          </p:cNvSpPr>
          <p:nvPr>
            <p:ph type="title"/>
          </p:nvPr>
        </p:nvSpPr>
        <p:spPr/>
        <p:txBody>
          <a:bodyPr/>
          <a:lstStyle/>
          <a:p>
            <a:r>
              <a:rPr lang="en-GB" dirty="0" smtClean="0"/>
              <a:t>GOING FORWARD</a:t>
            </a:r>
            <a:endParaRPr lang="en-GB" dirty="0"/>
          </a:p>
        </p:txBody>
      </p:sp>
      <p:sp>
        <p:nvSpPr>
          <p:cNvPr id="3" name="Content Placeholder 2"/>
          <p:cNvSpPr>
            <a:spLocks noGrp="1" noChangeAspect="1"/>
          </p:cNvSpPr>
          <p:nvPr>
            <p:ph idx="1"/>
          </p:nvPr>
        </p:nvSpPr>
        <p:spPr/>
        <p:txBody>
          <a:bodyPr/>
          <a:lstStyle/>
          <a:p>
            <a:pPr marL="342900" lvl="0" indent="-342900">
              <a:buFont typeface="+mj-lt"/>
              <a:buAutoNum type="arabicPeriod"/>
            </a:pPr>
            <a:r>
              <a:rPr lang="en-GB" dirty="0" smtClean="0"/>
              <a:t>Have an exclusive jurisdiction clause.</a:t>
            </a:r>
          </a:p>
          <a:p>
            <a:pPr marL="342900" lvl="0" indent="-342900">
              <a:buFont typeface="+mj-lt"/>
              <a:buAutoNum type="arabicPeriod"/>
            </a:pPr>
            <a:endParaRPr lang="en-GB" dirty="0"/>
          </a:p>
          <a:p>
            <a:pPr marL="342900" lvl="0" indent="-342900">
              <a:buFont typeface="+mj-lt"/>
              <a:buAutoNum type="arabicPeriod"/>
            </a:pPr>
            <a:r>
              <a:rPr lang="en-GB" dirty="0" smtClean="0"/>
              <a:t>Arbitration: in 2010</a:t>
            </a:r>
            <a:r>
              <a:rPr lang="en-GB" dirty="0"/>
              <a:t>, Ireland adopted the </a:t>
            </a:r>
            <a:r>
              <a:rPr lang="en-GB" i="1" dirty="0"/>
              <a:t>UNCITRAL Model Law on International Commercial Arbitration (Model Law) </a:t>
            </a:r>
            <a:r>
              <a:rPr lang="en-GB" dirty="0"/>
              <a:t>and the </a:t>
            </a:r>
            <a:r>
              <a:rPr lang="en-GB" i="1" dirty="0"/>
              <a:t>Convention on the Recognition and Enforcement of Foreign Arbitral Awards (the New York Convention) </a:t>
            </a:r>
            <a:r>
              <a:rPr lang="en-GB" dirty="0"/>
              <a:t>was given force of law in Ireland</a:t>
            </a:r>
            <a:r>
              <a:rPr lang="en-GB" dirty="0" smtClean="0"/>
              <a:t>.</a:t>
            </a:r>
            <a:r>
              <a:rPr lang="en-GB" dirty="0"/>
              <a:t> It is easier to start proceedings and the procedure for such recognition and enforcement is relatively </a:t>
            </a:r>
            <a:r>
              <a:rPr lang="en-GB" dirty="0" smtClean="0"/>
              <a:t>straightforward.</a:t>
            </a:r>
            <a:endParaRPr lang="en-GB" dirty="0"/>
          </a:p>
          <a:p>
            <a:pPr marL="342900" lvl="0" indent="-342900">
              <a:buFont typeface="+mj-lt"/>
              <a:buAutoNum type="arabicPeriod"/>
            </a:pPr>
            <a:endParaRPr lang="en-GB" dirty="0" smtClean="0"/>
          </a:p>
          <a:p>
            <a:pPr marL="342900" lvl="0" indent="-342900">
              <a:buFont typeface="+mj-lt"/>
              <a:buAutoNum type="arabicPeriod"/>
            </a:pPr>
            <a:r>
              <a:rPr lang="en-GB" dirty="0" smtClean="0"/>
              <a:t>Where are the assets? Check if any are in your jurisdiction.</a:t>
            </a:r>
            <a:endParaRPr lang="en-GB" dirty="0"/>
          </a:p>
          <a:p>
            <a:pPr marL="342900" lvl="0" indent="-342900">
              <a:buFont typeface="+mj-lt"/>
              <a:buAutoNum type="arabicPeriod"/>
            </a:pPr>
            <a:endParaRPr lang="en-GB" dirty="0" smtClean="0"/>
          </a:p>
          <a:p>
            <a:pPr marL="342900" lvl="0" indent="-342900">
              <a:buFont typeface="+mj-lt"/>
              <a:buAutoNum type="arabicPeriod"/>
            </a:pPr>
            <a:r>
              <a:rPr lang="en-GB" dirty="0" smtClean="0"/>
              <a:t>Lobby governments to push for the UK to join Lugano 2007.</a:t>
            </a:r>
          </a:p>
          <a:p>
            <a:pPr marL="342900" indent="-342900">
              <a:buFont typeface="+mj-lt"/>
              <a:buAutoNum type="arabicPeriod"/>
            </a:pPr>
            <a:endParaRPr lang="en-GB" dirty="0" smtClean="0"/>
          </a:p>
          <a:p>
            <a:pPr marL="342900" indent="-342900">
              <a:buFont typeface="+mj-lt"/>
              <a:buAutoNum type="arabicPeriod"/>
            </a:pPr>
            <a:r>
              <a:rPr lang="en-GB" dirty="0" smtClean="0"/>
              <a:t>A Bilateral agreement: the Protocol on Ireland/Northern Ireland. The current signatories are Northern Ireland (in the UK) and the Republic of Ireland (in the EU).</a:t>
            </a:r>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15</a:t>
            </a:fld>
            <a:endParaRPr lang="en-GB"/>
          </a:p>
        </p:txBody>
      </p:sp>
    </p:spTree>
    <p:extLst>
      <p:ext uri="{BB962C8B-B14F-4D97-AF65-F5344CB8AC3E}">
        <p14:creationId xmlns:p14="http://schemas.microsoft.com/office/powerpoint/2010/main" val="17390740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AE8DA-D159-8E47-BAA4-A266F85BAC48}"/>
              </a:ext>
            </a:extLst>
          </p:cNvPr>
          <p:cNvSpPr>
            <a:spLocks noGrp="1"/>
          </p:cNvSpPr>
          <p:nvPr>
            <p:ph type="title"/>
          </p:nvPr>
        </p:nvSpPr>
        <p:spPr/>
        <p:txBody>
          <a:bodyPr/>
          <a:lstStyle/>
          <a:p>
            <a:r>
              <a:rPr lang="en-US" dirty="0" smtClean="0"/>
              <a:t>CONTACT DETAILS</a:t>
            </a:r>
            <a:endParaRPr lang="en-US" dirty="0"/>
          </a:p>
        </p:txBody>
      </p:sp>
      <p:sp>
        <p:nvSpPr>
          <p:cNvPr id="18" name="Text Placeholder 17">
            <a:extLst>
              <a:ext uri="{FF2B5EF4-FFF2-40B4-BE49-F238E27FC236}">
                <a16:creationId xmlns:a16="http://schemas.microsoft.com/office/drawing/2014/main" id="{85576CB2-94D2-5840-BE88-143288003DC0}"/>
              </a:ext>
            </a:extLst>
          </p:cNvPr>
          <p:cNvSpPr>
            <a:spLocks noGrp="1"/>
          </p:cNvSpPr>
          <p:nvPr>
            <p:ph type="body" sz="quarter" idx="25"/>
          </p:nvPr>
        </p:nvSpPr>
        <p:spPr>
          <a:xfrm>
            <a:off x="503635" y="1522414"/>
            <a:ext cx="6804422" cy="4156010"/>
          </a:xfrm>
        </p:spPr>
        <p:txBody>
          <a:bodyPr/>
          <a:lstStyle/>
          <a:p>
            <a:r>
              <a:rPr lang="en-US" dirty="0" smtClean="0"/>
              <a:t>For more information, please contact:</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sz="1100" dirty="0" smtClean="0"/>
              <a:t>Clarissa is a partner in the Commercial Litigation and Disputes Group in London.</a:t>
            </a:r>
          </a:p>
          <a:p>
            <a:endParaRPr lang="en-US" sz="1100" dirty="0"/>
          </a:p>
          <a:p>
            <a:r>
              <a:rPr lang="en-US" sz="1100" dirty="0" smtClean="0"/>
              <a:t>Clarissa advises corporates and individuals on multi-jurisdictional disputes and arbitration, enforcement strategies, reputation and crisis management, internal and external investigations, ethics and governance. </a:t>
            </a:r>
            <a:endParaRPr lang="en-US" sz="1100" dirty="0"/>
          </a:p>
        </p:txBody>
      </p:sp>
      <p:graphicFrame>
        <p:nvGraphicFramePr>
          <p:cNvPr id="25" name="Table 24"/>
          <p:cNvGraphicFramePr>
            <a:graphicFrameLocks noGrp="1" noChangeAspect="1"/>
          </p:cNvGraphicFramePr>
          <p:nvPr>
            <p:extLst>
              <p:ext uri="{D42A27DB-BD31-4B8C-83A1-F6EECF244321}">
                <p14:modId xmlns:p14="http://schemas.microsoft.com/office/powerpoint/2010/main" val="882173622"/>
              </p:ext>
            </p:extLst>
          </p:nvPr>
        </p:nvGraphicFramePr>
        <p:xfrm>
          <a:off x="503635" y="2336960"/>
          <a:ext cx="3729239" cy="853440"/>
        </p:xfrm>
        <a:graphic>
          <a:graphicData uri="http://schemas.openxmlformats.org/drawingml/2006/table">
            <a:tbl>
              <a:tblPr>
                <a:tableStyleId>{5C22544A-7EE6-4342-B048-85BDC9FD1C3A}</a:tableStyleId>
              </a:tblPr>
              <a:tblGrid>
                <a:gridCol w="990270">
                  <a:extLst>
                    <a:ext uri="{9D8B030D-6E8A-4147-A177-3AD203B41FA5}">
                      <a16:colId xmlns:a16="http://schemas.microsoft.com/office/drawing/2014/main" val="3002203868"/>
                    </a:ext>
                  </a:extLst>
                </a:gridCol>
                <a:gridCol w="208280">
                  <a:extLst>
                    <a:ext uri="{9D8B030D-6E8A-4147-A177-3AD203B41FA5}">
                      <a16:colId xmlns:a16="http://schemas.microsoft.com/office/drawing/2014/main" val="398882741"/>
                    </a:ext>
                  </a:extLst>
                </a:gridCol>
                <a:gridCol w="2530689">
                  <a:extLst>
                    <a:ext uri="{9D8B030D-6E8A-4147-A177-3AD203B41FA5}">
                      <a16:colId xmlns:a16="http://schemas.microsoft.com/office/drawing/2014/main" val="825088266"/>
                    </a:ext>
                  </a:extLst>
                </a:gridCol>
              </a:tblGrid>
              <a:tr h="208325">
                <a:tc rowSpan="3">
                  <a:txBody>
                    <a:bodyPr/>
                    <a:lstStyle/>
                    <a:p>
                      <a:endParaRPr lang="en-GB" dirty="0"/>
                    </a:p>
                  </a:txBody>
                  <a:tcPr>
                    <a:lnR w="76200" cmpd="sng">
                      <a:solidFill>
                        <a:srgbClr val="DF4661"/>
                      </a:solidFill>
                    </a:lnR>
                    <a:blipFill>
                      <a:blip r:embed="rId2"/>
                      <a:stretch>
                        <a:fillRect/>
                      </a:stretch>
                    </a:blipFill>
                  </a:tcPr>
                </a:tc>
                <a:tc rowSpan="3">
                  <a:txBody>
                    <a:bodyPr/>
                    <a:lstStyle/>
                    <a:p>
                      <a:endParaRPr lang="en-GB" dirty="0"/>
                    </a:p>
                  </a:txBody>
                  <a:tcPr>
                    <a:lnL w="76200" cmpd="sng">
                      <a:solidFill>
                        <a:srgbClr val="DF4661"/>
                      </a:solidFill>
                    </a:lnL>
                    <a:noFill/>
                  </a:tcPr>
                </a:tc>
                <a:tc>
                  <a:txBody>
                    <a:bodyPr/>
                    <a:lstStyle/>
                    <a:p>
                      <a:r>
                        <a:rPr lang="en-GB" sz="1200" b="1" dirty="0" smtClean="0">
                          <a:solidFill>
                            <a:srgbClr val="DF4661"/>
                          </a:solidFill>
                          <a:latin typeface="Verdana" panose="020B0604030504040204" pitchFamily="34" charset="0"/>
                        </a:rPr>
                        <a:t>Clarissa Coleman</a:t>
                      </a:r>
                      <a:endParaRPr lang="en-GB" sz="1200" b="1" dirty="0">
                        <a:solidFill>
                          <a:srgbClr val="DF4661"/>
                        </a:solidFill>
                        <a:latin typeface="Verdana" panose="020B0604030504040204" pitchFamily="34" charset="0"/>
                      </a:endParaRPr>
                    </a:p>
                  </a:txBody>
                  <a:tcPr marL="0" marB="0">
                    <a:noFill/>
                  </a:tcPr>
                </a:tc>
                <a:extLst>
                  <a:ext uri="{0D108BD9-81ED-4DB2-BD59-A6C34878D82A}">
                    <a16:rowId xmlns:a16="http://schemas.microsoft.com/office/drawing/2014/main" val="3880373845"/>
                  </a:ext>
                </a:extLst>
              </a:tr>
              <a:tr h="208325">
                <a:tc vMerge="1">
                  <a:txBody>
                    <a:bodyPr/>
                    <a:lstStyle/>
                    <a:p>
                      <a:endParaRPr lang="en-GB"/>
                    </a:p>
                  </a:txBody>
                  <a:tcPr>
                    <a:noFill/>
                  </a:tcPr>
                </a:tc>
                <a:tc vMerge="1">
                  <a:txBody>
                    <a:bodyPr/>
                    <a:lstStyle/>
                    <a:p>
                      <a:endParaRPr lang="en-GB"/>
                    </a:p>
                  </a:txBody>
                  <a:tcPr>
                    <a:noFill/>
                  </a:tcPr>
                </a:tc>
                <a:tc>
                  <a:txBody>
                    <a:bodyPr/>
                    <a:lstStyle/>
                    <a:p>
                      <a:r>
                        <a:rPr lang="en-GB" sz="1200" b="1" smtClean="0">
                          <a:solidFill>
                            <a:srgbClr val="3D3935"/>
                          </a:solidFill>
                          <a:latin typeface="Verdana" panose="020B0604030504040204" pitchFamily="34" charset="0"/>
                        </a:rPr>
                        <a:t>Partner</a:t>
                      </a:r>
                      <a:endParaRPr lang="en-GB" sz="1200" b="1">
                        <a:solidFill>
                          <a:srgbClr val="3D3935"/>
                        </a:solidFill>
                        <a:latin typeface="Verdana" panose="020B0604030504040204" pitchFamily="34" charset="0"/>
                      </a:endParaRPr>
                    </a:p>
                  </a:txBody>
                  <a:tcPr marL="0" marT="0">
                    <a:noFill/>
                  </a:tcPr>
                </a:tc>
                <a:extLst>
                  <a:ext uri="{0D108BD9-81ED-4DB2-BD59-A6C34878D82A}">
                    <a16:rowId xmlns:a16="http://schemas.microsoft.com/office/drawing/2014/main" val="3392939784"/>
                  </a:ext>
                </a:extLst>
              </a:tr>
              <a:tr h="361097">
                <a:tc vMerge="1">
                  <a:txBody>
                    <a:bodyPr/>
                    <a:lstStyle/>
                    <a:p>
                      <a:endParaRPr lang="en-GB"/>
                    </a:p>
                  </a:txBody>
                  <a:tcPr>
                    <a:noFill/>
                  </a:tcPr>
                </a:tc>
                <a:tc vMerge="1">
                  <a:txBody>
                    <a:bodyPr/>
                    <a:lstStyle/>
                    <a:p>
                      <a:endParaRPr lang="en-GB"/>
                    </a:p>
                  </a:txBody>
                  <a:tcPr>
                    <a:noFill/>
                  </a:tcPr>
                </a:tc>
                <a:tc>
                  <a:txBody>
                    <a:bodyPr/>
                    <a:lstStyle/>
                    <a:p>
                      <a:r>
                        <a:rPr lang="en-GB" sz="1000" b="1" dirty="0" smtClean="0">
                          <a:latin typeface="Verdana" panose="020B0604030504040204" pitchFamily="34" charset="0"/>
                        </a:rPr>
                        <a:t>T: </a:t>
                      </a:r>
                      <a:r>
                        <a:rPr lang="en-GB" sz="1000" dirty="0" smtClean="0">
                          <a:latin typeface="Verdana" panose="020B0604030504040204" pitchFamily="34" charset="0"/>
                        </a:rPr>
                        <a:t> +44 (0) 20 7894 6311</a:t>
                      </a:r>
                      <a:endParaRPr lang="en-GB" sz="1000" dirty="0">
                        <a:latin typeface="Verdana" panose="020B0604030504040204" pitchFamily="34" charset="0"/>
                      </a:endParaRPr>
                    </a:p>
                    <a:p>
                      <a:r>
                        <a:rPr lang="en-GB" sz="1000" dirty="0" smtClean="0">
                          <a:latin typeface="Verdana" panose="020B0604030504040204" pitchFamily="34" charset="0"/>
                        </a:rPr>
                        <a:t>clcoleman@dacbeachcroft.com</a:t>
                      </a:r>
                      <a:endParaRPr lang="en-GB" sz="1000" dirty="0">
                        <a:latin typeface="Verdana" panose="020B0604030504040204" pitchFamily="34" charset="0"/>
                      </a:endParaRPr>
                    </a:p>
                  </a:txBody>
                  <a:tcPr marL="0" anchor="ctr">
                    <a:noFill/>
                  </a:tcPr>
                </a:tc>
                <a:extLst>
                  <a:ext uri="{0D108BD9-81ED-4DB2-BD59-A6C34878D82A}">
                    <a16:rowId xmlns:a16="http://schemas.microsoft.com/office/drawing/2014/main" val="1718613528"/>
                  </a:ext>
                </a:extLst>
              </a:tr>
            </a:tbl>
          </a:graphicData>
        </a:graphic>
      </p:graphicFrame>
      <p:sp>
        <p:nvSpPr>
          <p:cNvPr id="3" name="Slide Number Placeholder 2"/>
          <p:cNvSpPr>
            <a:spLocks noGrp="1"/>
          </p:cNvSpPr>
          <p:nvPr>
            <p:ph type="sldNum" sz="quarter" idx="12"/>
          </p:nvPr>
        </p:nvSpPr>
        <p:spPr/>
        <p:txBody>
          <a:bodyPr/>
          <a:lstStyle/>
          <a:p>
            <a:fld id="{905E7D4F-2488-47B9-B588-962A7E23E78C}" type="slidenum">
              <a:rPr lang="en-GB" smtClean="0"/>
              <a:t>16</a:t>
            </a:fld>
            <a:endParaRPr lang="en-GB"/>
          </a:p>
        </p:txBody>
      </p:sp>
    </p:spTree>
    <p:extLst>
      <p:ext uri="{BB962C8B-B14F-4D97-AF65-F5344CB8AC3E}">
        <p14:creationId xmlns:p14="http://schemas.microsoft.com/office/powerpoint/2010/main" val="3918865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6659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t>WHERE ARE WE NOW?</a:t>
            </a:r>
            <a:br>
              <a:rPr lang="en-GB" sz="2400" dirty="0" smtClean="0"/>
            </a:br>
            <a:r>
              <a:rPr lang="en-GB" sz="2400" dirty="0" smtClean="0"/>
              <a:t>GAPS AND UK’S ACCESSION TO LUGANO</a:t>
            </a:r>
            <a:endParaRPr lang="en-GB" sz="2400" dirty="0"/>
          </a:p>
        </p:txBody>
      </p:sp>
      <p:sp>
        <p:nvSpPr>
          <p:cNvPr id="3" name="Content Placeholder 2"/>
          <p:cNvSpPr>
            <a:spLocks noGrp="1"/>
          </p:cNvSpPr>
          <p:nvPr>
            <p:ph idx="1"/>
          </p:nvPr>
        </p:nvSpPr>
        <p:spPr/>
        <p:txBody>
          <a:bodyPr/>
          <a:lstStyle/>
          <a:p>
            <a:pPr marL="449263" indent="-449263">
              <a:buFont typeface="Arial" panose="020B0604020202020204" pitchFamily="34" charset="0"/>
              <a:buChar char="•"/>
            </a:pPr>
            <a:r>
              <a:rPr lang="en-GB" dirty="0"/>
              <a:t>The UK Government acceded in its own right to Hague Choice of Court Convention 2005 and is attempting to accede to the Lugano Convention 2007.</a:t>
            </a:r>
          </a:p>
          <a:p>
            <a:pPr marL="449263" indent="-449263">
              <a:buFont typeface="Arial" panose="020B0604020202020204" pitchFamily="34" charset="0"/>
              <a:buChar char="•"/>
            </a:pPr>
            <a:r>
              <a:rPr lang="en-GB" dirty="0"/>
              <a:t>Most of the gaps on jurisdiction and enforcement would be resolved if the UK was readmitted to the </a:t>
            </a:r>
            <a:r>
              <a:rPr lang="en-GB" b="1" dirty="0"/>
              <a:t>Lugano Convention</a:t>
            </a:r>
            <a:r>
              <a:rPr lang="en-GB" dirty="0"/>
              <a:t>.</a:t>
            </a:r>
          </a:p>
          <a:p>
            <a:pPr marL="449263" indent="-449263">
              <a:buFont typeface="Arial" panose="020B0604020202020204" pitchFamily="34" charset="0"/>
              <a:buChar char="•"/>
            </a:pPr>
            <a:r>
              <a:rPr lang="en-GB" dirty="0"/>
              <a:t>The European Commission issued a communication to the European Parliament and European Council on </a:t>
            </a:r>
            <a:r>
              <a:rPr lang="en-GB" b="1" dirty="0"/>
              <a:t>12 April 2021</a:t>
            </a:r>
            <a:r>
              <a:rPr lang="en-GB" dirty="0"/>
              <a:t> recommending that the UK be denied entry to the convention</a:t>
            </a:r>
            <a:r>
              <a:rPr lang="en-GB" dirty="0" smtClean="0"/>
              <a:t>.</a:t>
            </a:r>
          </a:p>
          <a:p>
            <a:pPr marL="449263" indent="-449263">
              <a:buFont typeface="Arial" panose="020B0604020202020204" pitchFamily="34" charset="0"/>
              <a:buChar char="•"/>
            </a:pPr>
            <a:r>
              <a:rPr lang="en-GB" dirty="0"/>
              <a:t>For the moment there has not been a formal rejection.</a:t>
            </a:r>
          </a:p>
          <a:p>
            <a:pPr marL="449263" indent="-449263">
              <a:buFont typeface="Arial" panose="020B0604020202020204" pitchFamily="34" charset="0"/>
              <a:buChar char="•"/>
            </a:pPr>
            <a:r>
              <a:rPr lang="en-GB" dirty="0"/>
              <a:t>Now that the UK is outside the </a:t>
            </a:r>
            <a:r>
              <a:rPr lang="en-GB" dirty="0" smtClean="0"/>
              <a:t>EU, </a:t>
            </a:r>
            <a:r>
              <a:rPr lang="en-GB" dirty="0"/>
              <a:t>EU law no longer applies.</a:t>
            </a:r>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2</a:t>
            </a:fld>
            <a:endParaRPr lang="en-GB"/>
          </a:p>
        </p:txBody>
      </p:sp>
    </p:spTree>
    <p:extLst>
      <p:ext uri="{BB962C8B-B14F-4D97-AF65-F5344CB8AC3E}">
        <p14:creationId xmlns:p14="http://schemas.microsoft.com/office/powerpoint/2010/main" val="1133702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928" y="386158"/>
            <a:ext cx="8229600" cy="1058912"/>
          </a:xfrm>
        </p:spPr>
        <p:txBody>
          <a:bodyPr/>
          <a:lstStyle/>
          <a:p>
            <a:r>
              <a:rPr lang="en-GB" dirty="0" smtClean="0"/>
              <a:t>CLAIMS STARTED DURING THE IMPLEMENTATION PERIOD (31 JANUARY 2020 – 31 DECEMBER 2020)</a:t>
            </a:r>
            <a:endParaRPr lang="en-GB" dirty="0"/>
          </a:p>
        </p:txBody>
      </p:sp>
      <p:sp>
        <p:nvSpPr>
          <p:cNvPr id="3" name="Content Placeholder 2"/>
          <p:cNvSpPr>
            <a:spLocks noGrp="1"/>
          </p:cNvSpPr>
          <p:nvPr>
            <p:ph idx="1"/>
          </p:nvPr>
        </p:nvSpPr>
        <p:spPr/>
        <p:txBody>
          <a:bodyPr>
            <a:normAutofit/>
          </a:bodyPr>
          <a:lstStyle/>
          <a:p>
            <a:pPr marL="361950" lvl="0" indent="-361950">
              <a:buFont typeface="Arial" panose="020B0604020202020204" pitchFamily="34" charset="0"/>
              <a:buChar char="•"/>
            </a:pPr>
            <a:r>
              <a:rPr lang="en-GB" sz="1500" dirty="0"/>
              <a:t>The EU rules will continue to apply to UK-EU cross-border disputes where civil or commercial proceedings have been instituted before the end of the transition period (Under article 66-68, 86 and 89 of the Withdrawal Agreement).</a:t>
            </a:r>
          </a:p>
          <a:p>
            <a:pPr marL="361950" lvl="0" indent="-361950">
              <a:buFont typeface="Arial" panose="020B0604020202020204" pitchFamily="34" charset="0"/>
              <a:buChar char="•"/>
            </a:pPr>
            <a:r>
              <a:rPr lang="en-GB" sz="1500" dirty="0"/>
              <a:t>For cases commenced before 31 January 2020 the approach of the English courts will be that they benefit from the old/current rules.</a:t>
            </a:r>
          </a:p>
          <a:p>
            <a:pPr marL="361950" lvl="0" indent="-361950">
              <a:buFont typeface="Arial" panose="020B0604020202020204" pitchFamily="34" charset="0"/>
              <a:buChar char="•"/>
            </a:pPr>
            <a:r>
              <a:rPr lang="en-GB" sz="1500" dirty="0"/>
              <a:t>But EU courts might take a differing view on the application Brussels enforcement rules.</a:t>
            </a:r>
          </a:p>
          <a:p>
            <a:endParaRPr lang="en-GB" sz="1500" dirty="0"/>
          </a:p>
        </p:txBody>
      </p:sp>
      <p:sp>
        <p:nvSpPr>
          <p:cNvPr id="4" name="Slide Number Placeholder 3"/>
          <p:cNvSpPr>
            <a:spLocks noGrp="1"/>
          </p:cNvSpPr>
          <p:nvPr>
            <p:ph type="sldNum" sz="quarter" idx="12"/>
          </p:nvPr>
        </p:nvSpPr>
        <p:spPr/>
        <p:txBody>
          <a:bodyPr/>
          <a:lstStyle/>
          <a:p>
            <a:fld id="{905E7D4F-2488-47B9-B588-962A7E23E78C}" type="slidenum">
              <a:rPr lang="en-GB" smtClean="0"/>
              <a:t>3</a:t>
            </a:fld>
            <a:endParaRPr lang="en-GB"/>
          </a:p>
        </p:txBody>
      </p:sp>
    </p:spTree>
    <p:extLst>
      <p:ext uri="{BB962C8B-B14F-4D97-AF65-F5344CB8AC3E}">
        <p14:creationId xmlns:p14="http://schemas.microsoft.com/office/powerpoint/2010/main" val="346270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NEW CLAIMS ISSUED FROM 1 JANUARY 2021</a:t>
            </a:r>
            <a:br>
              <a:rPr lang="en-GB" dirty="0" smtClean="0"/>
            </a:br>
            <a:r>
              <a:rPr lang="en-GB" dirty="0" smtClean="0"/>
              <a:t>IS THERE A CHOICE OF COURT AGREEMENT?</a:t>
            </a:r>
            <a:endParaRPr lang="en-GB" dirty="0"/>
          </a:p>
        </p:txBody>
      </p:sp>
      <p:sp>
        <p:nvSpPr>
          <p:cNvPr id="3" name="Content Placeholder 2"/>
          <p:cNvSpPr>
            <a:spLocks noGrp="1"/>
          </p:cNvSpPr>
          <p:nvPr>
            <p:ph idx="1"/>
          </p:nvPr>
        </p:nvSpPr>
        <p:spPr/>
        <p:txBody>
          <a:bodyPr/>
          <a:lstStyle/>
          <a:p>
            <a:pPr marL="357188" indent="-357188">
              <a:buFont typeface="Arial" panose="020B0604020202020204" pitchFamily="34" charset="0"/>
              <a:buChar char="•"/>
            </a:pPr>
            <a:r>
              <a:rPr lang="en-GB" dirty="0"/>
              <a:t>In cases in which there is an </a:t>
            </a:r>
            <a:r>
              <a:rPr lang="en-GB" b="1" dirty="0"/>
              <a:t>exclusive jurisdiction clause</a:t>
            </a:r>
            <a:r>
              <a:rPr lang="en-GB" dirty="0"/>
              <a:t>, the </a:t>
            </a:r>
            <a:r>
              <a:rPr lang="en-GB" b="1" dirty="0">
                <a:solidFill>
                  <a:schemeClr val="bg2"/>
                </a:solidFill>
              </a:rPr>
              <a:t>Hague Convention on Choice of Court agreements</a:t>
            </a:r>
            <a:r>
              <a:rPr lang="en-GB" b="1" dirty="0">
                <a:solidFill>
                  <a:srgbClr val="FF0000"/>
                </a:solidFill>
              </a:rPr>
              <a:t> </a:t>
            </a:r>
            <a:r>
              <a:rPr lang="en-GB" dirty="0"/>
              <a:t>is of some assistance with EU (but not EFTA) states (also Mexico, Singapore and Montenegro at the moment</a:t>
            </a:r>
            <a:r>
              <a:rPr lang="en-GB" dirty="0" smtClean="0"/>
              <a:t>).</a:t>
            </a:r>
          </a:p>
          <a:p>
            <a:pPr marL="357188" indent="-357188">
              <a:buFont typeface="Arial" panose="020B0604020202020204" pitchFamily="34" charset="0"/>
              <a:buChar char="•"/>
            </a:pPr>
            <a:endParaRPr lang="en-GB" sz="1100" dirty="0"/>
          </a:p>
          <a:p>
            <a:pPr marL="357188" indent="-357188">
              <a:buFont typeface="Arial" panose="020B0604020202020204" pitchFamily="34" charset="0"/>
              <a:buChar char="•"/>
            </a:pPr>
            <a:r>
              <a:rPr lang="en-GB" b="1" i="1" dirty="0"/>
              <a:t>6.33(2B)(a) </a:t>
            </a:r>
            <a:r>
              <a:rPr lang="en-GB" dirty="0"/>
              <a:t>was amended from 6 April 2021 which now provides that there is </a:t>
            </a:r>
            <a:r>
              <a:rPr lang="en-GB" b="1" dirty="0"/>
              <a:t>no need for the court’s permission </a:t>
            </a:r>
            <a:r>
              <a:rPr lang="en-GB" dirty="0"/>
              <a:t>where there is a </a:t>
            </a:r>
            <a:r>
              <a:rPr lang="en-GB" b="1" dirty="0"/>
              <a:t>jurisdiction clause in favour of the English courts </a:t>
            </a:r>
            <a:r>
              <a:rPr lang="en-GB" dirty="0"/>
              <a:t>falling within 2005 Hague Convention</a:t>
            </a:r>
            <a:r>
              <a:rPr lang="en-GB" dirty="0" smtClean="0"/>
              <a:t>.</a:t>
            </a:r>
          </a:p>
          <a:p>
            <a:pPr marL="0" indent="0">
              <a:buNone/>
            </a:pPr>
            <a:endParaRPr lang="en-GB" dirty="0"/>
          </a:p>
          <a:p>
            <a:pPr marL="357188" indent="-357188">
              <a:buFont typeface="Arial" panose="020B0604020202020204" pitchFamily="34" charset="0"/>
              <a:buChar char="•"/>
            </a:pPr>
            <a:r>
              <a:rPr lang="en-GB" dirty="0"/>
              <a:t>With effect from 6 April 2021, where there is an exclusive jurisdiction clause which does not fall within the 2005 Hague Convention</a:t>
            </a:r>
            <a:r>
              <a:rPr lang="en-GB" b="1" dirty="0"/>
              <a:t>, </a:t>
            </a:r>
            <a:r>
              <a:rPr lang="en-GB" b="1" i="1" dirty="0"/>
              <a:t>CPR 6.33(2B)(b) </a:t>
            </a:r>
            <a:r>
              <a:rPr lang="en-GB" dirty="0"/>
              <a:t>will apply. This means again that there is no need for the court’s permission.</a:t>
            </a:r>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4</a:t>
            </a:fld>
            <a:endParaRPr lang="en-GB"/>
          </a:p>
        </p:txBody>
      </p:sp>
    </p:spTree>
    <p:extLst>
      <p:ext uri="{BB962C8B-B14F-4D97-AF65-F5344CB8AC3E}">
        <p14:creationId xmlns:p14="http://schemas.microsoft.com/office/powerpoint/2010/main" val="83070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NON-EXCLUSIVE OR ASYMMETRIC JURISDICTION </a:t>
            </a:r>
            <a:r>
              <a:rPr lang="en-GB" dirty="0" smtClean="0"/>
              <a:t>CLAUSES</a:t>
            </a:r>
            <a:endParaRPr lang="en-GB"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a:t>Hague Convention 2005 excludes claims and judgments arising from </a:t>
            </a:r>
            <a:r>
              <a:rPr lang="en-GB" b="1" dirty="0"/>
              <a:t>non-exclusive or asymmetric jurisdiction clauses</a:t>
            </a:r>
            <a:r>
              <a:rPr lang="en-GB" dirty="0" smtClean="0"/>
              <a:t>.</a:t>
            </a:r>
          </a:p>
          <a:p>
            <a:pPr marL="0" indent="0">
              <a:buNone/>
            </a:pPr>
            <a:endParaRPr lang="en-GB" dirty="0"/>
          </a:p>
          <a:p>
            <a:pPr>
              <a:buFont typeface="Arial" panose="020B0604020202020204" pitchFamily="34" charset="0"/>
              <a:buChar char="•"/>
            </a:pPr>
            <a:r>
              <a:rPr lang="en-GB" dirty="0"/>
              <a:t>If there is no jurisdiction clause, from 1 January 2021, a claimant will now need to obtain permission to serve out of the jurisdiction</a:t>
            </a:r>
            <a:r>
              <a:rPr lang="en-GB" dirty="0" smtClean="0"/>
              <a:t>.</a:t>
            </a:r>
          </a:p>
          <a:p>
            <a:pPr marL="0" indent="0">
              <a:buNone/>
            </a:pPr>
            <a:endParaRPr lang="en-GB" dirty="0"/>
          </a:p>
          <a:p>
            <a:pPr>
              <a:buFont typeface="Arial" panose="020B0604020202020204" pitchFamily="34" charset="0"/>
              <a:buChar char="•"/>
            </a:pPr>
            <a:r>
              <a:rPr lang="en-GB" dirty="0"/>
              <a:t>It must be shown that</a:t>
            </a:r>
            <a:r>
              <a:rPr lang="en-GB" dirty="0" smtClean="0"/>
              <a:t>:</a:t>
            </a:r>
          </a:p>
          <a:p>
            <a:pPr lvl="2">
              <a:buFont typeface="Arial" panose="020B0604020202020204" pitchFamily="34" charset="0"/>
              <a:buChar char="•"/>
            </a:pPr>
            <a:r>
              <a:rPr lang="en-GB" sz="1350" dirty="0" smtClean="0"/>
              <a:t>It fits in the jurisdiction gateways;</a:t>
            </a:r>
          </a:p>
          <a:p>
            <a:pPr lvl="2">
              <a:buFont typeface="Arial" panose="020B0604020202020204" pitchFamily="34" charset="0"/>
              <a:buChar char="•"/>
            </a:pPr>
            <a:r>
              <a:rPr lang="en-GB" sz="1350" dirty="0" smtClean="0"/>
              <a:t>There is a good arguable case;</a:t>
            </a:r>
          </a:p>
          <a:p>
            <a:pPr lvl="2">
              <a:buFont typeface="Arial" panose="020B0604020202020204" pitchFamily="34" charset="0"/>
              <a:buChar char="•"/>
            </a:pPr>
            <a:r>
              <a:rPr lang="en-GB" sz="1350" dirty="0" smtClean="0"/>
              <a:t>There is a serious case to be tried</a:t>
            </a:r>
          </a:p>
          <a:p>
            <a:pPr lvl="2">
              <a:buFont typeface="Arial" panose="020B0604020202020204" pitchFamily="34" charset="0"/>
              <a:buChar char="•"/>
            </a:pPr>
            <a:r>
              <a:rPr lang="en-GB" sz="1350" dirty="0" smtClean="0"/>
              <a:t>England and Wales is “clearly or distinctly the appropriate forum”</a:t>
            </a:r>
            <a:endParaRPr lang="en-GB" sz="1350" dirty="0"/>
          </a:p>
          <a:p>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5</a:t>
            </a:fld>
            <a:endParaRPr lang="en-GB"/>
          </a:p>
        </p:txBody>
      </p:sp>
    </p:spTree>
    <p:extLst>
      <p:ext uri="{BB962C8B-B14F-4D97-AF65-F5344CB8AC3E}">
        <p14:creationId xmlns:p14="http://schemas.microsoft.com/office/powerpoint/2010/main" val="2108474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GATEWAYS AT PD 6B INCLUDE:</a:t>
            </a:r>
            <a:br>
              <a:rPr lang="en-GB" dirty="0" smtClean="0"/>
            </a:br>
            <a:r>
              <a:rPr lang="en-GB" dirty="0" smtClean="0"/>
              <a:t>A claim for</a:t>
            </a:r>
            <a:endParaRPr lang="en-GB" dirty="0"/>
          </a:p>
        </p:txBody>
      </p:sp>
      <p:sp>
        <p:nvSpPr>
          <p:cNvPr id="3" name="Content Placeholder 2"/>
          <p:cNvSpPr>
            <a:spLocks noGrp="1"/>
          </p:cNvSpPr>
          <p:nvPr>
            <p:ph idx="1"/>
          </p:nvPr>
        </p:nvSpPr>
        <p:spPr/>
        <p:txBody>
          <a:bodyPr/>
          <a:lstStyle/>
          <a:p>
            <a:pPr marL="447675" lvl="0" indent="-447675">
              <a:buFont typeface="Arial" panose="020B0604020202020204" pitchFamily="34" charset="0"/>
              <a:buChar char="•"/>
            </a:pPr>
            <a:r>
              <a:rPr lang="en-GB" dirty="0"/>
              <a:t>A</a:t>
            </a:r>
            <a:r>
              <a:rPr lang="en-GB" dirty="0" smtClean="0"/>
              <a:t>n </a:t>
            </a:r>
            <a:r>
              <a:rPr lang="en-GB" dirty="0"/>
              <a:t>injunction restraining the defendant from doing an act within the jurisdiction</a:t>
            </a:r>
            <a:r>
              <a:rPr lang="en-GB" dirty="0" smtClean="0"/>
              <a:t>.</a:t>
            </a:r>
          </a:p>
          <a:p>
            <a:pPr marL="0" lvl="0" indent="0">
              <a:buNone/>
            </a:pPr>
            <a:endParaRPr lang="en-GB" dirty="0"/>
          </a:p>
          <a:p>
            <a:pPr marL="447675" lvl="0" indent="-447675">
              <a:buFont typeface="Arial" panose="020B0604020202020204" pitchFamily="34" charset="0"/>
              <a:buChar char="•"/>
            </a:pPr>
            <a:r>
              <a:rPr lang="en-GB" dirty="0" smtClean="0"/>
              <a:t>A contract </a:t>
            </a:r>
            <a:r>
              <a:rPr lang="en-GB" dirty="0"/>
              <a:t>which was made within the jurisdiction or is governed by English law</a:t>
            </a:r>
            <a:r>
              <a:rPr lang="en-GB" dirty="0" smtClean="0"/>
              <a:t>.</a:t>
            </a:r>
          </a:p>
          <a:p>
            <a:pPr marL="0" lvl="0" indent="0">
              <a:buNone/>
            </a:pPr>
            <a:endParaRPr lang="en-GB" dirty="0"/>
          </a:p>
          <a:p>
            <a:pPr marL="447675" lvl="0" indent="-447675">
              <a:buFont typeface="Arial" panose="020B0604020202020204" pitchFamily="34" charset="0"/>
              <a:buChar char="•"/>
            </a:pPr>
            <a:r>
              <a:rPr lang="en-GB" dirty="0" smtClean="0"/>
              <a:t>A breach </a:t>
            </a:r>
            <a:r>
              <a:rPr lang="en-GB" dirty="0"/>
              <a:t>of contract committed within the jurisdiction</a:t>
            </a:r>
            <a:r>
              <a:rPr lang="en-GB" dirty="0" smtClean="0"/>
              <a:t>.</a:t>
            </a:r>
          </a:p>
          <a:p>
            <a:pPr marL="0" lvl="0" indent="0">
              <a:buNone/>
            </a:pPr>
            <a:endParaRPr lang="en-GB" dirty="0"/>
          </a:p>
          <a:p>
            <a:pPr marL="447675" lvl="0" indent="-447675">
              <a:buFont typeface="Arial" panose="020B0604020202020204" pitchFamily="34" charset="0"/>
              <a:buChar char="•"/>
            </a:pPr>
            <a:r>
              <a:rPr lang="en-GB" dirty="0" smtClean="0"/>
              <a:t>Or a claim in </a:t>
            </a:r>
            <a:r>
              <a:rPr lang="en-GB" dirty="0"/>
              <a:t>tort where </a:t>
            </a:r>
            <a:r>
              <a:rPr lang="en-GB" dirty="0" smtClean="0"/>
              <a:t>damage </a:t>
            </a:r>
            <a:r>
              <a:rPr lang="en-GB" dirty="0"/>
              <a:t>was sustained, or will be </a:t>
            </a:r>
            <a:r>
              <a:rPr lang="en-GB" dirty="0" smtClean="0"/>
              <a:t>sustained</a:t>
            </a:r>
          </a:p>
          <a:p>
            <a:pPr marL="447675" lvl="0" indent="-447675">
              <a:buFont typeface="Arial" panose="020B0604020202020204" pitchFamily="34" charset="0"/>
              <a:buChar char="•"/>
            </a:pPr>
            <a:r>
              <a:rPr lang="en-GB" dirty="0" smtClean="0"/>
              <a:t>(a) within </a:t>
            </a:r>
            <a:r>
              <a:rPr lang="en-GB" dirty="0"/>
              <a:t>the jurisdiction; </a:t>
            </a:r>
            <a:r>
              <a:rPr lang="en-GB" dirty="0" smtClean="0"/>
              <a:t>or</a:t>
            </a:r>
          </a:p>
          <a:p>
            <a:pPr marL="447675" lvl="0" indent="-447675">
              <a:buFont typeface="Arial" panose="020B0604020202020204" pitchFamily="34" charset="0"/>
              <a:buChar char="•"/>
            </a:pPr>
            <a:r>
              <a:rPr lang="en-GB" dirty="0" smtClean="0"/>
              <a:t>(b) results from </a:t>
            </a:r>
            <a:r>
              <a:rPr lang="en-GB" dirty="0"/>
              <a:t>an act committed, or likely to be committed, within the jurisdiction</a:t>
            </a:r>
            <a:r>
              <a:rPr lang="en-GB" dirty="0" smtClean="0"/>
              <a:t>.</a:t>
            </a:r>
          </a:p>
          <a:p>
            <a:pPr marL="0" lvl="0" indent="0">
              <a:buNone/>
            </a:pPr>
            <a:endParaRPr lang="en-GB" dirty="0"/>
          </a:p>
          <a:p>
            <a:pPr marL="447675" lvl="0" indent="-447675">
              <a:buFont typeface="Arial" panose="020B0604020202020204" pitchFamily="34" charset="0"/>
              <a:buChar char="•"/>
            </a:pPr>
            <a:r>
              <a:rPr lang="en-GB" dirty="0"/>
              <a:t>Relating wholly or principally in property within the </a:t>
            </a:r>
            <a:r>
              <a:rPr lang="en-GB" dirty="0" smtClean="0"/>
              <a:t>jurisdiction.</a:t>
            </a:r>
            <a:endParaRPr lang="en-GB" dirty="0"/>
          </a:p>
          <a:p>
            <a:pPr>
              <a:buFont typeface="Arial" panose="020B0604020202020204" pitchFamily="34" charset="0"/>
              <a:buChar char="•"/>
            </a:pPr>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6</a:t>
            </a:fld>
            <a:endParaRPr lang="en-GB"/>
          </a:p>
        </p:txBody>
      </p:sp>
    </p:spTree>
    <p:extLst>
      <p:ext uri="{BB962C8B-B14F-4D97-AF65-F5344CB8AC3E}">
        <p14:creationId xmlns:p14="http://schemas.microsoft.com/office/powerpoint/2010/main" val="186533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“GOOD ARGUABLE CASE”</a:t>
            </a:r>
            <a:endParaRPr lang="en-GB" dirty="0"/>
          </a:p>
        </p:txBody>
      </p:sp>
      <p:sp>
        <p:nvSpPr>
          <p:cNvPr id="3" name="Content Placeholder 2"/>
          <p:cNvSpPr>
            <a:spLocks noGrp="1"/>
          </p:cNvSpPr>
          <p:nvPr>
            <p:ph idx="1"/>
          </p:nvPr>
        </p:nvSpPr>
        <p:spPr/>
        <p:txBody>
          <a:bodyPr>
            <a:normAutofit fontScale="92500" lnSpcReduction="20000"/>
          </a:bodyPr>
          <a:lstStyle/>
          <a:p>
            <a:pPr marL="447675" indent="-447675">
              <a:buFont typeface="Arial" panose="020B0604020202020204" pitchFamily="34" charset="0"/>
              <a:buChar char="•"/>
            </a:pPr>
            <a:r>
              <a:rPr lang="en-GB" dirty="0"/>
              <a:t>There’s a </a:t>
            </a:r>
            <a:r>
              <a:rPr lang="en-GB" b="1" dirty="0"/>
              <a:t>“good arguable case”</a:t>
            </a:r>
            <a:r>
              <a:rPr lang="en-GB" dirty="0"/>
              <a:t> that each claim falls within at least one of the jurisdictional gateways at paragraph </a:t>
            </a:r>
            <a:r>
              <a:rPr lang="en-GB" i="1" u="sng" dirty="0"/>
              <a:t>3.1 of Practice Direction (PD) 6B</a:t>
            </a:r>
            <a:r>
              <a:rPr lang="en-GB" dirty="0"/>
              <a:t>, which serve to establish a connection between the claim and the jurisdiction of England and Wales.</a:t>
            </a:r>
          </a:p>
          <a:p>
            <a:pPr marL="447675" indent="-447675">
              <a:buFont typeface="Arial" panose="020B0604020202020204" pitchFamily="34" charset="0"/>
              <a:buChar char="•"/>
            </a:pPr>
            <a:r>
              <a:rPr lang="en-GB" dirty="0" smtClean="0"/>
              <a:t>This </a:t>
            </a:r>
            <a:r>
              <a:rPr lang="en-GB" dirty="0"/>
              <a:t>standard of proof connotes more than a serious issue to be tried or a real prospect of success, but not as much as the balance of probabilities (</a:t>
            </a:r>
            <a:r>
              <a:rPr lang="en-GB" i="1" dirty="0" err="1">
                <a:solidFill>
                  <a:schemeClr val="accent2">
                    <a:lumMod val="50000"/>
                  </a:schemeClr>
                </a:solidFill>
              </a:rPr>
              <a:t>Seaconsar</a:t>
            </a:r>
            <a:r>
              <a:rPr lang="en-GB" i="1" dirty="0">
                <a:solidFill>
                  <a:schemeClr val="accent2">
                    <a:lumMod val="50000"/>
                  </a:schemeClr>
                </a:solidFill>
              </a:rPr>
              <a:t> Far East Ltd v Bank </a:t>
            </a:r>
            <a:r>
              <a:rPr lang="en-GB" i="1" dirty="0" err="1">
                <a:solidFill>
                  <a:schemeClr val="accent2">
                    <a:lumMod val="50000"/>
                  </a:schemeClr>
                </a:solidFill>
              </a:rPr>
              <a:t>Markazi</a:t>
            </a:r>
            <a:r>
              <a:rPr lang="en-GB" i="1" dirty="0">
                <a:solidFill>
                  <a:schemeClr val="accent2">
                    <a:lumMod val="50000"/>
                  </a:schemeClr>
                </a:solidFill>
              </a:rPr>
              <a:t> </a:t>
            </a:r>
            <a:r>
              <a:rPr lang="en-GB" i="1" dirty="0" err="1">
                <a:solidFill>
                  <a:schemeClr val="accent2">
                    <a:lumMod val="50000"/>
                  </a:schemeClr>
                </a:solidFill>
              </a:rPr>
              <a:t>Jomhouri</a:t>
            </a:r>
            <a:r>
              <a:rPr lang="en-GB" i="1" dirty="0">
                <a:solidFill>
                  <a:schemeClr val="accent2">
                    <a:lumMod val="50000"/>
                  </a:schemeClr>
                </a:solidFill>
              </a:rPr>
              <a:t> </a:t>
            </a:r>
            <a:r>
              <a:rPr lang="en-GB" i="1" dirty="0" err="1">
                <a:solidFill>
                  <a:schemeClr val="accent2">
                    <a:lumMod val="50000"/>
                  </a:schemeClr>
                </a:solidFill>
              </a:rPr>
              <a:t>Islami</a:t>
            </a:r>
            <a:r>
              <a:rPr lang="en-GB" i="1" dirty="0">
                <a:solidFill>
                  <a:schemeClr val="accent2">
                    <a:lumMod val="50000"/>
                  </a:schemeClr>
                </a:solidFill>
              </a:rPr>
              <a:t> Iran [1994] 1 AC 438</a:t>
            </a:r>
            <a:r>
              <a:rPr lang="en-GB" dirty="0"/>
              <a:t>).</a:t>
            </a:r>
          </a:p>
          <a:p>
            <a:pPr marL="447675" indent="-447675">
              <a:buFont typeface="Arial" panose="020B0604020202020204" pitchFamily="34" charset="0"/>
              <a:buChar char="•"/>
            </a:pPr>
            <a:r>
              <a:rPr lang="en-GB" dirty="0" smtClean="0"/>
              <a:t>The </a:t>
            </a:r>
            <a:r>
              <a:rPr lang="en-GB" b="1" dirty="0" smtClean="0"/>
              <a:t>“Canada </a:t>
            </a:r>
            <a:r>
              <a:rPr lang="en-GB" b="1" dirty="0"/>
              <a:t>Trust </a:t>
            </a:r>
            <a:r>
              <a:rPr lang="en-GB" b="1" dirty="0" smtClean="0"/>
              <a:t>gloss” </a:t>
            </a:r>
            <a:r>
              <a:rPr lang="en-GB" dirty="0" smtClean="0"/>
              <a:t>test = </a:t>
            </a:r>
            <a:r>
              <a:rPr lang="en-GB" dirty="0"/>
              <a:t>t</a:t>
            </a:r>
            <a:r>
              <a:rPr lang="en-GB" dirty="0" smtClean="0"/>
              <a:t>he </a:t>
            </a:r>
            <a:r>
              <a:rPr lang="en-GB" dirty="0"/>
              <a:t>court will need to </a:t>
            </a:r>
            <a:r>
              <a:rPr lang="en-GB" b="1" dirty="0"/>
              <a:t>be satisfied that the claimant has </a:t>
            </a:r>
            <a:r>
              <a:rPr lang="en-GB" b="1" dirty="0" smtClean="0"/>
              <a:t>“much </a:t>
            </a:r>
            <a:r>
              <a:rPr lang="en-GB" b="1" dirty="0"/>
              <a:t>the better </a:t>
            </a:r>
            <a:r>
              <a:rPr lang="en-GB" b="1" dirty="0" smtClean="0"/>
              <a:t>argument” </a:t>
            </a:r>
            <a:r>
              <a:rPr lang="en-GB" b="1" dirty="0"/>
              <a:t>that the case, on the evidence available, falls into one of the jurisdictional service grounds / gateways </a:t>
            </a:r>
            <a:r>
              <a:rPr lang="en-GB" dirty="0"/>
              <a:t>set out in </a:t>
            </a:r>
            <a:r>
              <a:rPr lang="en-GB" dirty="0">
                <a:hlinkClick r:id="rId3"/>
              </a:rPr>
              <a:t>CPR PD 6B, para 3.1</a:t>
            </a:r>
            <a:r>
              <a:rPr lang="en-GB" dirty="0"/>
              <a:t>.</a:t>
            </a:r>
            <a:r>
              <a:rPr lang="en-GB" dirty="0" smtClean="0"/>
              <a:t> (</a:t>
            </a:r>
            <a:r>
              <a:rPr lang="en-GB" dirty="0"/>
              <a:t>derived from the judgment of Waller LJ in </a:t>
            </a:r>
            <a:r>
              <a:rPr lang="en-GB" i="1" dirty="0">
                <a:solidFill>
                  <a:schemeClr val="accent2">
                    <a:lumMod val="50000"/>
                  </a:schemeClr>
                </a:solidFill>
              </a:rPr>
              <a:t>Canada Trust and others v </a:t>
            </a:r>
            <a:r>
              <a:rPr lang="en-GB" i="1" dirty="0" err="1">
                <a:solidFill>
                  <a:schemeClr val="accent2">
                    <a:lumMod val="50000"/>
                  </a:schemeClr>
                </a:solidFill>
              </a:rPr>
              <a:t>Stolzenberg</a:t>
            </a:r>
            <a:r>
              <a:rPr lang="en-GB" i="1" dirty="0">
                <a:solidFill>
                  <a:schemeClr val="accent2">
                    <a:lumMod val="50000"/>
                  </a:schemeClr>
                </a:solidFill>
              </a:rPr>
              <a:t> and others (No 2) [1997] EWCA </a:t>
            </a:r>
            <a:r>
              <a:rPr lang="en-GB" i="1" dirty="0" err="1">
                <a:solidFill>
                  <a:schemeClr val="accent2">
                    <a:lumMod val="50000"/>
                  </a:schemeClr>
                </a:solidFill>
              </a:rPr>
              <a:t>Civ</a:t>
            </a:r>
            <a:r>
              <a:rPr lang="en-GB" i="1" dirty="0">
                <a:solidFill>
                  <a:schemeClr val="accent2">
                    <a:lumMod val="50000"/>
                  </a:schemeClr>
                </a:solidFill>
              </a:rPr>
              <a:t> </a:t>
            </a:r>
            <a:r>
              <a:rPr lang="en-GB" i="1" dirty="0" smtClean="0">
                <a:solidFill>
                  <a:schemeClr val="accent2">
                    <a:lumMod val="50000"/>
                  </a:schemeClr>
                </a:solidFill>
              </a:rPr>
              <a:t>2592</a:t>
            </a:r>
            <a:r>
              <a:rPr lang="en-GB" dirty="0" smtClean="0"/>
              <a:t>).</a:t>
            </a:r>
          </a:p>
          <a:p>
            <a:pPr marL="447675" indent="-447675">
              <a:buFont typeface="Arial" panose="020B0604020202020204" pitchFamily="34" charset="0"/>
              <a:buChar char="•"/>
            </a:pPr>
            <a:r>
              <a:rPr lang="en-GB" dirty="0" smtClean="0"/>
              <a:t>Christopher Clarke J said in </a:t>
            </a:r>
            <a:r>
              <a:rPr lang="en-GB" i="1" dirty="0" err="1" smtClean="0">
                <a:solidFill>
                  <a:schemeClr val="accent2">
                    <a:lumMod val="50000"/>
                  </a:schemeClr>
                </a:solidFill>
              </a:rPr>
              <a:t>Cherney</a:t>
            </a:r>
            <a:r>
              <a:rPr lang="en-GB" dirty="0" smtClean="0"/>
              <a:t> that the claimant must provide a much better argument in favour of the alleged ground of jurisdiction existing, than there being no such ground.</a:t>
            </a:r>
          </a:p>
          <a:p>
            <a:pPr marL="447675" indent="-447675">
              <a:buFont typeface="Arial" panose="020B0604020202020204" pitchFamily="34" charset="0"/>
              <a:buChar char="•"/>
            </a:pPr>
            <a:r>
              <a:rPr lang="en-GB" dirty="0" smtClean="0"/>
              <a:t>Flexible </a:t>
            </a:r>
            <a:r>
              <a:rPr lang="en-GB" dirty="0"/>
              <a:t>test (</a:t>
            </a:r>
            <a:r>
              <a:rPr lang="en-GB" i="1" dirty="0">
                <a:solidFill>
                  <a:schemeClr val="accent2">
                    <a:lumMod val="50000"/>
                  </a:schemeClr>
                </a:solidFill>
              </a:rPr>
              <a:t>Brownlie</a:t>
            </a:r>
            <a:r>
              <a:rPr lang="en-GB" dirty="0"/>
              <a:t>).</a:t>
            </a:r>
          </a:p>
          <a:p>
            <a:pPr marL="447675" indent="-447675" fontAlgn="base">
              <a:buFont typeface="Arial" panose="020B0604020202020204" pitchFamily="34" charset="0"/>
              <a:buChar char="•"/>
            </a:pPr>
            <a:r>
              <a:rPr lang="en-GB" i="1" dirty="0">
                <a:solidFill>
                  <a:schemeClr val="accent2">
                    <a:lumMod val="50000"/>
                  </a:schemeClr>
                </a:solidFill>
              </a:rPr>
              <a:t>Goldman Sachs International v Novo Banco SA [2018] UKSC 34</a:t>
            </a:r>
            <a:r>
              <a:rPr lang="en-GB" dirty="0"/>
              <a:t>: three-limbed test endorsed by the </a:t>
            </a:r>
            <a:r>
              <a:rPr lang="en-GB" dirty="0" smtClean="0"/>
              <a:t>SC:</a:t>
            </a:r>
          </a:p>
          <a:p>
            <a:pPr marL="447675" indent="-447675" fontAlgn="base">
              <a:buFont typeface="Arial" panose="020B0604020202020204" pitchFamily="34" charset="0"/>
              <a:buChar char="•"/>
            </a:pPr>
            <a:r>
              <a:rPr lang="en-GB" dirty="0" smtClean="0"/>
              <a:t>1. Plausibility – the claimant must supply </a:t>
            </a:r>
            <a:r>
              <a:rPr lang="en-GB" dirty="0"/>
              <a:t>a plausible evidential </a:t>
            </a:r>
            <a:r>
              <a:rPr lang="en-GB" dirty="0" smtClean="0"/>
              <a:t>basis</a:t>
            </a:r>
            <a:endParaRPr lang="en-GB" dirty="0"/>
          </a:p>
          <a:p>
            <a:pPr marL="447675" indent="-447675" fontAlgn="base">
              <a:buFont typeface="Arial" panose="020B0604020202020204" pitchFamily="34" charset="0"/>
              <a:buChar char="•"/>
            </a:pPr>
            <a:r>
              <a:rPr lang="en-GB" dirty="0" smtClean="0"/>
              <a:t>2. To overcome evidential difficulties – the court applies judicial common sense and takes a view on the material available.</a:t>
            </a:r>
          </a:p>
          <a:p>
            <a:pPr marL="447675" indent="-447675" fontAlgn="base">
              <a:buFont typeface="Arial" panose="020B0604020202020204" pitchFamily="34" charset="0"/>
              <a:buChar char="•"/>
            </a:pPr>
            <a:r>
              <a:rPr lang="en-GB" dirty="0" smtClean="0"/>
              <a:t>3. If no reliable assessment can be made – there is good arguable case if there is a plausible evidential basis for it.</a:t>
            </a:r>
            <a:endParaRPr lang="en-GB" dirty="0"/>
          </a:p>
          <a:p>
            <a:pPr marL="447675" indent="-447675" fontAlgn="base">
              <a:buFont typeface="Arial" panose="020B0604020202020204" pitchFamily="34" charset="0"/>
              <a:buChar char="•"/>
            </a:pPr>
            <a:r>
              <a:rPr lang="en-GB" i="1" dirty="0">
                <a:solidFill>
                  <a:schemeClr val="accent2">
                    <a:lumMod val="50000"/>
                  </a:schemeClr>
                </a:solidFill>
              </a:rPr>
              <a:t>Kaefer </a:t>
            </a:r>
            <a:r>
              <a:rPr lang="en-GB" i="1" dirty="0" err="1">
                <a:solidFill>
                  <a:schemeClr val="accent2">
                    <a:lumMod val="50000"/>
                  </a:schemeClr>
                </a:solidFill>
              </a:rPr>
              <a:t>Aislamientos</a:t>
            </a:r>
            <a:r>
              <a:rPr lang="en-GB" i="1" dirty="0">
                <a:solidFill>
                  <a:schemeClr val="accent2">
                    <a:lumMod val="50000"/>
                  </a:schemeClr>
                </a:solidFill>
              </a:rPr>
              <a:t> SA de CV v AMS Drilling Mexico SA de CV and others [2019] EWCA </a:t>
            </a:r>
            <a:r>
              <a:rPr lang="en-GB" i="1" dirty="0" err="1">
                <a:solidFill>
                  <a:schemeClr val="accent2">
                    <a:lumMod val="50000"/>
                  </a:schemeClr>
                </a:solidFill>
              </a:rPr>
              <a:t>Civ</a:t>
            </a:r>
            <a:r>
              <a:rPr lang="en-GB" i="1" dirty="0">
                <a:solidFill>
                  <a:schemeClr val="accent2">
                    <a:lumMod val="50000"/>
                  </a:schemeClr>
                </a:solidFill>
              </a:rPr>
              <a:t> 10</a:t>
            </a:r>
            <a:r>
              <a:rPr lang="en-GB" i="1" dirty="0"/>
              <a:t>:</a:t>
            </a:r>
            <a:r>
              <a:rPr lang="en-GB" dirty="0"/>
              <a:t> </a:t>
            </a:r>
            <a:r>
              <a:rPr lang="en-GB" dirty="0" smtClean="0"/>
              <a:t>only good </a:t>
            </a:r>
            <a:r>
              <a:rPr lang="en-GB" dirty="0"/>
              <a:t>arguable case and plausibility of evidence</a:t>
            </a:r>
            <a:r>
              <a:rPr lang="en-GB" dirty="0" smtClean="0"/>
              <a:t>.</a:t>
            </a:r>
            <a:endParaRPr lang="en-GB" dirty="0"/>
          </a:p>
        </p:txBody>
      </p:sp>
      <p:sp>
        <p:nvSpPr>
          <p:cNvPr id="4" name="Slide Number Placeholder 3"/>
          <p:cNvSpPr>
            <a:spLocks noGrp="1"/>
          </p:cNvSpPr>
          <p:nvPr>
            <p:ph type="sldNum" sz="quarter" idx="12"/>
          </p:nvPr>
        </p:nvSpPr>
        <p:spPr/>
        <p:txBody>
          <a:bodyPr/>
          <a:lstStyle/>
          <a:p>
            <a:fld id="{905E7D4F-2488-47B9-B588-962A7E23E78C}" type="slidenum">
              <a:rPr lang="en-GB" smtClean="0"/>
              <a:t>7</a:t>
            </a:fld>
            <a:endParaRPr lang="en-GB"/>
          </a:p>
        </p:txBody>
      </p:sp>
    </p:spTree>
    <p:extLst>
      <p:ext uri="{BB962C8B-B14F-4D97-AF65-F5344CB8AC3E}">
        <p14:creationId xmlns:p14="http://schemas.microsoft.com/office/powerpoint/2010/main" val="1812967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THERE’S A SERIOUS ISSUE TO BE TRIED OR A REASONABLE PROSPECT OF SUCCEEDING ON THE MERITS OF THE UNDERLYING CLAIM</a:t>
            </a:r>
            <a:endParaRPr lang="en-GB" dirty="0"/>
          </a:p>
        </p:txBody>
      </p:sp>
      <p:sp>
        <p:nvSpPr>
          <p:cNvPr id="3" name="Content Placeholder 2"/>
          <p:cNvSpPr>
            <a:spLocks noGrp="1"/>
          </p:cNvSpPr>
          <p:nvPr>
            <p:ph idx="1"/>
          </p:nvPr>
        </p:nvSpPr>
        <p:spPr/>
        <p:txBody>
          <a:bodyPr>
            <a:normAutofit lnSpcReduction="10000"/>
          </a:bodyPr>
          <a:lstStyle/>
          <a:p>
            <a:pPr marL="539750" indent="-539750">
              <a:buFont typeface="Arial" panose="020B0604020202020204" pitchFamily="34" charset="0"/>
              <a:buChar char="•"/>
            </a:pPr>
            <a:r>
              <a:rPr lang="en-GB" dirty="0"/>
              <a:t>The onus is on the claimant (</a:t>
            </a:r>
            <a:r>
              <a:rPr lang="en-GB" i="1" dirty="0">
                <a:solidFill>
                  <a:schemeClr val="bg2"/>
                </a:solidFill>
              </a:rPr>
              <a:t>VTB Capital plc v </a:t>
            </a:r>
            <a:r>
              <a:rPr lang="en-GB" i="1" dirty="0" err="1">
                <a:solidFill>
                  <a:schemeClr val="bg2"/>
                </a:solidFill>
              </a:rPr>
              <a:t>Nutritek</a:t>
            </a:r>
            <a:r>
              <a:rPr lang="en-GB" i="1" dirty="0">
                <a:solidFill>
                  <a:schemeClr val="bg2"/>
                </a:solidFill>
              </a:rPr>
              <a:t> International Corp and others [2013] UKSC 5</a:t>
            </a:r>
            <a:r>
              <a:rPr lang="en-GB" i="1" dirty="0" smtClean="0"/>
              <a:t>).</a:t>
            </a:r>
          </a:p>
          <a:p>
            <a:pPr marL="539750" indent="-539750">
              <a:buFont typeface="Arial" panose="020B0604020202020204" pitchFamily="34" charset="0"/>
              <a:buChar char="•"/>
            </a:pPr>
            <a:r>
              <a:rPr lang="en-GB" dirty="0"/>
              <a:t>This requires the court to be satisfied that there is a substantial question of law and/or fact which needs to be </a:t>
            </a:r>
            <a:r>
              <a:rPr lang="en-GB" dirty="0" smtClean="0"/>
              <a:t>determined.</a:t>
            </a:r>
          </a:p>
          <a:p>
            <a:pPr marL="539750" indent="-539750">
              <a:buFont typeface="Arial" panose="020B0604020202020204" pitchFamily="34" charset="0"/>
              <a:buChar char="•"/>
            </a:pPr>
            <a:r>
              <a:rPr lang="en-GB" dirty="0" smtClean="0"/>
              <a:t>The </a:t>
            </a:r>
            <a:r>
              <a:rPr lang="en-GB" dirty="0"/>
              <a:t>test the court applies to determine </a:t>
            </a:r>
            <a:r>
              <a:rPr lang="en-GB" dirty="0" smtClean="0"/>
              <a:t>whether there</a:t>
            </a:r>
            <a:r>
              <a:rPr lang="en-GB" dirty="0"/>
              <a:t> is a </a:t>
            </a:r>
            <a:r>
              <a:rPr lang="en-GB" b="1" dirty="0"/>
              <a:t>serious issue to be </a:t>
            </a:r>
            <a:r>
              <a:rPr lang="en-GB" b="1" dirty="0" smtClean="0"/>
              <a:t>tried</a:t>
            </a:r>
            <a:r>
              <a:rPr lang="en-GB" dirty="0"/>
              <a:t> is that there is </a:t>
            </a:r>
            <a:r>
              <a:rPr lang="en-GB" b="1" dirty="0" smtClean="0"/>
              <a:t>”reasonable </a:t>
            </a:r>
            <a:r>
              <a:rPr lang="en-GB" b="1" dirty="0"/>
              <a:t>or real prospect of </a:t>
            </a:r>
            <a:r>
              <a:rPr lang="en-GB" b="1" dirty="0" smtClean="0"/>
              <a:t>success” </a:t>
            </a:r>
            <a:r>
              <a:rPr lang="en-GB" dirty="0"/>
              <a:t>as opposed to a fanciful one </a:t>
            </a:r>
            <a:r>
              <a:rPr lang="en-GB" dirty="0" smtClean="0"/>
              <a:t>i.e. </a:t>
            </a:r>
            <a:r>
              <a:rPr lang="en-GB" dirty="0"/>
              <a:t>the same test used to determine a summary judgment or strike out </a:t>
            </a:r>
            <a:r>
              <a:rPr lang="en-GB" dirty="0" smtClean="0"/>
              <a:t>application (CPR 24)</a:t>
            </a:r>
            <a:r>
              <a:rPr lang="en-GB" dirty="0"/>
              <a:t> </a:t>
            </a:r>
            <a:r>
              <a:rPr lang="en-GB" dirty="0" smtClean="0"/>
              <a:t>(</a:t>
            </a:r>
            <a:r>
              <a:rPr lang="en-GB" i="1" dirty="0"/>
              <a:t>AK </a:t>
            </a:r>
            <a:r>
              <a:rPr lang="en-GB" i="1" dirty="0" smtClean="0"/>
              <a:t>Investment)</a:t>
            </a:r>
          </a:p>
          <a:p>
            <a:pPr marL="539750" indent="-539750">
              <a:buFont typeface="Arial" panose="020B0604020202020204" pitchFamily="34" charset="0"/>
              <a:buChar char="•"/>
            </a:pPr>
            <a:r>
              <a:rPr lang="en-GB" dirty="0" smtClean="0"/>
              <a:t>CPR </a:t>
            </a:r>
            <a:r>
              <a:rPr lang="en-GB" dirty="0"/>
              <a:t>6.37(1)(b) requires that "the claimant believes that the claim has a reasonable prospect of success” but the test is not subjective. </a:t>
            </a:r>
            <a:endParaRPr lang="en-GB" dirty="0" smtClean="0"/>
          </a:p>
          <a:p>
            <a:pPr marL="0" indent="0">
              <a:buNone/>
            </a:pPr>
            <a:r>
              <a:rPr lang="en-GB" dirty="0"/>
              <a:t>The threshold for a reasonable or real prospect of success is relatively low. Issues to consider</a:t>
            </a:r>
            <a:r>
              <a:rPr lang="en-GB" dirty="0" smtClean="0"/>
              <a:t>:</a:t>
            </a:r>
            <a:endParaRPr lang="en-GB" dirty="0"/>
          </a:p>
          <a:p>
            <a:pPr marL="539750" indent="-539750">
              <a:buFont typeface="Arial" panose="020B0604020202020204" pitchFamily="34" charset="0"/>
              <a:buChar char="•"/>
            </a:pPr>
            <a:r>
              <a:rPr lang="en-GB" dirty="0" smtClean="0"/>
              <a:t>The </a:t>
            </a:r>
            <a:r>
              <a:rPr lang="en-GB" dirty="0"/>
              <a:t>need to comply with the requirement for </a:t>
            </a:r>
            <a:r>
              <a:rPr lang="en-GB" dirty="0" smtClean="0"/>
              <a:t>proportionality.</a:t>
            </a:r>
            <a:endParaRPr lang="en-GB" dirty="0"/>
          </a:p>
          <a:p>
            <a:pPr marL="539750" indent="-539750">
              <a:buFont typeface="Arial" panose="020B0604020202020204" pitchFamily="34" charset="0"/>
              <a:buChar char="•"/>
            </a:pPr>
            <a:r>
              <a:rPr lang="en-GB" dirty="0" smtClean="0"/>
              <a:t>The </a:t>
            </a:r>
            <a:r>
              <a:rPr lang="en-GB" dirty="0"/>
              <a:t>requirement of judicial </a:t>
            </a:r>
            <a:r>
              <a:rPr lang="en-GB" dirty="0" smtClean="0"/>
              <a:t>constraint – where the facts and evaluative analysis have been undertaken by the first instance judge. The business of the appeal courts is to deal with issues of law (Lord Briggs in </a:t>
            </a:r>
            <a:r>
              <a:rPr lang="en-GB" i="1" dirty="0" smtClean="0"/>
              <a:t>Lungowe</a:t>
            </a:r>
            <a:r>
              <a:rPr lang="en-GB" dirty="0" smtClean="0"/>
              <a:t>).</a:t>
            </a:r>
          </a:p>
          <a:p>
            <a:pPr marL="539750" indent="-539750">
              <a:buFont typeface="Arial" panose="020B0604020202020204" pitchFamily="34" charset="0"/>
              <a:buChar char="•"/>
            </a:pPr>
            <a:r>
              <a:rPr lang="en-GB" dirty="0" smtClean="0"/>
              <a:t>The </a:t>
            </a:r>
            <a:r>
              <a:rPr lang="en-GB" dirty="0"/>
              <a:t>courts will not engage in a mini </a:t>
            </a:r>
            <a:r>
              <a:rPr lang="en-GB" dirty="0" smtClean="0"/>
              <a:t>trial as to the merits of the claim.</a:t>
            </a:r>
          </a:p>
          <a:p>
            <a:pPr marL="539750" indent="-539750">
              <a:buFont typeface="Arial" panose="020B0604020202020204" pitchFamily="34" charset="0"/>
              <a:buChar char="•"/>
            </a:pPr>
            <a:r>
              <a:rPr lang="en-GB" dirty="0"/>
              <a:t>S</a:t>
            </a:r>
            <a:r>
              <a:rPr lang="en-GB" dirty="0" smtClean="0"/>
              <a:t>ome </a:t>
            </a:r>
            <a:r>
              <a:rPr lang="en-GB" dirty="0"/>
              <a:t>areas maybe difficult to show a real prospect of </a:t>
            </a:r>
            <a:r>
              <a:rPr lang="en-GB" dirty="0" smtClean="0"/>
              <a:t>success E.G </a:t>
            </a:r>
            <a:r>
              <a:rPr lang="en-GB" i="1" dirty="0" smtClean="0"/>
              <a:t>Dili Advisors Corp</a:t>
            </a:r>
            <a:r>
              <a:rPr lang="en-GB" dirty="0" smtClean="0"/>
              <a:t>: the claims were governed by foreign laws which meant the claimants’ claims were time barred = no serious issue to be tried.</a:t>
            </a:r>
          </a:p>
        </p:txBody>
      </p:sp>
      <p:sp>
        <p:nvSpPr>
          <p:cNvPr id="4" name="Slide Number Placeholder 3"/>
          <p:cNvSpPr>
            <a:spLocks noGrp="1"/>
          </p:cNvSpPr>
          <p:nvPr>
            <p:ph type="sldNum" sz="quarter" idx="12"/>
          </p:nvPr>
        </p:nvSpPr>
        <p:spPr/>
        <p:txBody>
          <a:bodyPr/>
          <a:lstStyle/>
          <a:p>
            <a:fld id="{905E7D4F-2488-47B9-B588-962A7E23E78C}" type="slidenum">
              <a:rPr lang="en-GB" smtClean="0"/>
              <a:t>8</a:t>
            </a:fld>
            <a:endParaRPr lang="en-GB"/>
          </a:p>
        </p:txBody>
      </p:sp>
    </p:spTree>
    <p:extLst>
      <p:ext uri="{BB962C8B-B14F-4D97-AF65-F5344CB8AC3E}">
        <p14:creationId xmlns:p14="http://schemas.microsoft.com/office/powerpoint/2010/main" val="285007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ENGLAND AND WALES IS </a:t>
            </a:r>
            <a:r>
              <a:rPr lang="en-GB" b="1" dirty="0" smtClean="0"/>
              <a:t>“CLEARLY OR DISTINCTLY THE APPROPRIATE FORUM</a:t>
            </a:r>
            <a:r>
              <a:rPr lang="en-GB" dirty="0" smtClean="0"/>
              <a:t>” AND THE COURT SHOULD EXERCISE ITS DISCRETION TO GIVE PERMISSION TO SERVE PROCEEDINGS OUT OF THE JURISDICTION </a:t>
            </a:r>
            <a:endParaRPr lang="en-GB" dirty="0"/>
          </a:p>
        </p:txBody>
      </p:sp>
      <p:sp>
        <p:nvSpPr>
          <p:cNvPr id="3" name="Content Placeholder 2"/>
          <p:cNvSpPr>
            <a:spLocks noGrp="1"/>
          </p:cNvSpPr>
          <p:nvPr>
            <p:ph idx="1"/>
          </p:nvPr>
        </p:nvSpPr>
        <p:spPr/>
        <p:txBody>
          <a:bodyPr/>
          <a:lstStyle/>
          <a:p>
            <a:pPr marL="539750" indent="-539750">
              <a:buFont typeface="Arial" panose="020B0604020202020204" pitchFamily="34" charset="0"/>
              <a:buChar char="•"/>
            </a:pPr>
            <a:r>
              <a:rPr lang="en-GB" dirty="0"/>
              <a:t>Issue of forum non </a:t>
            </a:r>
            <a:r>
              <a:rPr lang="en-GB" dirty="0" err="1"/>
              <a:t>conveniens</a:t>
            </a:r>
            <a:r>
              <a:rPr lang="en-GB" dirty="0"/>
              <a:t>, in which forum the case can most suitably be tried for the interests of all the parties and the ends of justice (</a:t>
            </a:r>
            <a:r>
              <a:rPr lang="en-GB" i="1" dirty="0">
                <a:solidFill>
                  <a:schemeClr val="bg2"/>
                </a:solidFill>
              </a:rPr>
              <a:t>Spiliada Maritime Corp v </a:t>
            </a:r>
            <a:r>
              <a:rPr lang="en-GB" i="1" dirty="0" err="1">
                <a:solidFill>
                  <a:schemeClr val="bg2"/>
                </a:solidFill>
              </a:rPr>
              <a:t>Cansulex</a:t>
            </a:r>
            <a:r>
              <a:rPr lang="en-GB" i="1" dirty="0">
                <a:solidFill>
                  <a:schemeClr val="bg2"/>
                </a:solidFill>
              </a:rPr>
              <a:t> Ltd [1987] AC 460</a:t>
            </a:r>
            <a:r>
              <a:rPr lang="en-GB" dirty="0" smtClean="0"/>
              <a:t>).</a:t>
            </a:r>
          </a:p>
          <a:p>
            <a:pPr marL="0" indent="0">
              <a:buNone/>
            </a:pPr>
            <a:endParaRPr lang="en-GB" dirty="0"/>
          </a:p>
          <a:p>
            <a:pPr marL="539750" indent="-539750">
              <a:buFont typeface="Arial" panose="020B0604020202020204" pitchFamily="34" charset="0"/>
              <a:buChar char="•"/>
            </a:pPr>
            <a:r>
              <a:rPr lang="en-GB" dirty="0"/>
              <a:t>Lord Collins of </a:t>
            </a:r>
            <a:r>
              <a:rPr lang="en-GB" dirty="0" err="1"/>
              <a:t>Mapesbury</a:t>
            </a:r>
            <a:r>
              <a:rPr lang="en-GB" dirty="0"/>
              <a:t> in </a:t>
            </a:r>
            <a:r>
              <a:rPr lang="en-GB" i="1" dirty="0">
                <a:solidFill>
                  <a:schemeClr val="bg2"/>
                </a:solidFill>
              </a:rPr>
              <a:t>AK Investment CJSC v Kyrgyz Mobile Tel Ltd [2011] UKPC 7</a:t>
            </a:r>
            <a:r>
              <a:rPr lang="en-GB" i="1" dirty="0">
                <a:solidFill>
                  <a:schemeClr val="accent2">
                    <a:lumMod val="50000"/>
                  </a:schemeClr>
                </a:solidFill>
              </a:rPr>
              <a:t>:  </a:t>
            </a:r>
            <a:r>
              <a:rPr lang="en-GB" dirty="0"/>
              <a:t> where a foreign forum is clearly the natural forum, but a hearing in the foreign court is shown not to be feasible or fair</a:t>
            </a:r>
            <a:r>
              <a:rPr lang="en-GB" dirty="0" smtClean="0"/>
              <a:t>.</a:t>
            </a:r>
          </a:p>
          <a:p>
            <a:pPr marL="0" indent="0">
              <a:buNone/>
            </a:pPr>
            <a:endParaRPr lang="en-GB" i="1" dirty="0">
              <a:solidFill>
                <a:schemeClr val="accent2">
                  <a:lumMod val="50000"/>
                </a:schemeClr>
              </a:solidFill>
            </a:endParaRPr>
          </a:p>
          <a:p>
            <a:pPr marL="539750" indent="-539750">
              <a:buFont typeface="Arial" panose="020B0604020202020204" pitchFamily="34" charset="0"/>
              <a:buChar char="•"/>
            </a:pPr>
            <a:r>
              <a:rPr lang="en-GB" dirty="0"/>
              <a:t>The court should have in mind the "overall shape of any trial" and, what are, or what are likely to be, the issues between the parties which will ultimately be required to be determined at any trial (</a:t>
            </a:r>
            <a:r>
              <a:rPr lang="en-GB" i="1" dirty="0">
                <a:solidFill>
                  <a:schemeClr val="bg2"/>
                </a:solidFill>
              </a:rPr>
              <a:t>Surrey (UK) Ltd v Mazandaran Wood &amp; Paper Industries [2014] EWHC 3165 (</a:t>
            </a:r>
            <a:r>
              <a:rPr lang="en-GB" i="1" dirty="0" err="1">
                <a:solidFill>
                  <a:schemeClr val="bg2"/>
                </a:solidFill>
              </a:rPr>
              <a:t>Comm</a:t>
            </a:r>
            <a:r>
              <a:rPr lang="en-GB" i="1" dirty="0" smtClean="0">
                <a:solidFill>
                  <a:schemeClr val="bg2"/>
                </a:solidFill>
              </a:rPr>
              <a:t>)).</a:t>
            </a:r>
          </a:p>
          <a:p>
            <a:pPr marL="0" indent="0">
              <a:buNone/>
            </a:pPr>
            <a:endParaRPr lang="en-GB" dirty="0">
              <a:solidFill>
                <a:schemeClr val="bg2"/>
              </a:solidFill>
            </a:endParaRPr>
          </a:p>
          <a:p>
            <a:pPr marL="539750" indent="-539750">
              <a:buFont typeface="Arial" panose="020B0604020202020204" pitchFamily="34" charset="0"/>
              <a:buChar char="•"/>
            </a:pPr>
            <a:r>
              <a:rPr lang="en-GB" dirty="0" smtClean="0"/>
              <a:t>The </a:t>
            </a:r>
            <a:r>
              <a:rPr lang="en-GB" dirty="0"/>
              <a:t>burden of proof </a:t>
            </a:r>
            <a:r>
              <a:rPr lang="en-GB" b="1" dirty="0"/>
              <a:t>is</a:t>
            </a:r>
            <a:r>
              <a:rPr lang="en-GB" dirty="0"/>
              <a:t> on the claimant to show that England </a:t>
            </a:r>
            <a:r>
              <a:rPr lang="en-GB" b="1" dirty="0"/>
              <a:t>is</a:t>
            </a:r>
            <a:r>
              <a:rPr lang="en-GB" dirty="0"/>
              <a:t> the appropriate forum.</a:t>
            </a:r>
          </a:p>
        </p:txBody>
      </p:sp>
      <p:sp>
        <p:nvSpPr>
          <p:cNvPr id="4" name="Slide Number Placeholder 3"/>
          <p:cNvSpPr>
            <a:spLocks noGrp="1"/>
          </p:cNvSpPr>
          <p:nvPr>
            <p:ph type="sldNum" sz="quarter" idx="12"/>
          </p:nvPr>
        </p:nvSpPr>
        <p:spPr/>
        <p:txBody>
          <a:bodyPr/>
          <a:lstStyle/>
          <a:p>
            <a:fld id="{905E7D4F-2488-47B9-B588-962A7E23E78C}" type="slidenum">
              <a:rPr lang="en-GB" smtClean="0"/>
              <a:t>9</a:t>
            </a:fld>
            <a:endParaRPr lang="en-GB"/>
          </a:p>
        </p:txBody>
      </p:sp>
    </p:spTree>
    <p:extLst>
      <p:ext uri="{BB962C8B-B14F-4D97-AF65-F5344CB8AC3E}">
        <p14:creationId xmlns:p14="http://schemas.microsoft.com/office/powerpoint/2010/main" val="216001190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CREEN_SIZE" val="Standard 4:3"/>
</p:tagLst>
</file>

<file path=ppt/theme/theme1.xml><?xml version="1.0" encoding="utf-8"?>
<a:theme xmlns:a="http://schemas.openxmlformats.org/drawingml/2006/main" name="DACB PowerPoint template - Standard">
  <a:themeElements>
    <a:clrScheme name="DAC Beachcroft 1">
      <a:dk1>
        <a:srgbClr val="333333"/>
      </a:dk1>
      <a:lt1>
        <a:srgbClr val="FFFFFF"/>
      </a:lt1>
      <a:dk2>
        <a:srgbClr val="4A4948"/>
      </a:dk2>
      <a:lt2>
        <a:srgbClr val="DF4661"/>
      </a:lt2>
      <a:accent1>
        <a:srgbClr val="7C6992"/>
      </a:accent1>
      <a:accent2>
        <a:srgbClr val="165C7D"/>
      </a:accent2>
      <a:accent3>
        <a:srgbClr val="6FA287"/>
      </a:accent3>
      <a:accent4>
        <a:srgbClr val="CEB888"/>
      </a:accent4>
      <a:accent5>
        <a:srgbClr val="FFA38B"/>
      </a:accent5>
      <a:accent6>
        <a:srgbClr val="F2C75C"/>
      </a:accent6>
      <a:hlink>
        <a:srgbClr val="DF4661"/>
      </a:hlink>
      <a:folHlink>
        <a:srgbClr val="4A4948"/>
      </a:folHlink>
    </a:clrScheme>
    <a:fontScheme name="Consolas-Verdana">
      <a:majorFont>
        <a:latin typeface="Consolas" panose="020B0609020204030204"/>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Verdana" panose="020B060403050404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ACB PowerPoint template - Standard" id="{FB29976A-18BB-4A8B-A982-361615EE5CEF}" vid="{5661E480-EFED-4310-B71C-7D51970A282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DACB PowerPoint template - Standard</Template>
  <TotalTime>1487</TotalTime>
  <Words>5260</Words>
  <Application>Microsoft Office PowerPoint</Application>
  <PresentationFormat>On-screen Show (4:3)</PresentationFormat>
  <Paragraphs>263</Paragraphs>
  <Slides>17</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Courier New</vt:lpstr>
      <vt:lpstr>Times New Roman</vt:lpstr>
      <vt:lpstr>Verdana</vt:lpstr>
      <vt:lpstr>DACB PowerPoint template - Standard</vt:lpstr>
      <vt:lpstr>CLAI WEBINAR Jurisdiction service enforcement</vt:lpstr>
      <vt:lpstr>WHERE ARE WE NOW? GAPS AND UK’S ACCESSION TO LUGANO</vt:lpstr>
      <vt:lpstr>CLAIMS STARTED DURING THE IMPLEMENTATION PERIOD (31 JANUARY 2020 – 31 DECEMBER 2020)</vt:lpstr>
      <vt:lpstr>NEW CLAIMS ISSUED FROM 1 JANUARY 2021 IS THERE A CHOICE OF COURT AGREEMENT?</vt:lpstr>
      <vt:lpstr>NON-EXCLUSIVE OR ASYMMETRIC JURISDICTION CLAUSES</vt:lpstr>
      <vt:lpstr>THE GATEWAYS AT PD 6B INCLUDE: A claim for</vt:lpstr>
      <vt:lpstr>“GOOD ARGUABLE CASE”</vt:lpstr>
      <vt:lpstr>THERE’S A SERIOUS ISSUE TO BE TRIED OR A REASONABLE PROSPECT OF SUCCEEDING ON THE MERITS OF THE UNDERLYING CLAIM</vt:lpstr>
      <vt:lpstr>ENGLAND AND WALES IS “CLEARLY OR DISTINCTLY THE APPROPRIATE FORUM” AND THE COURT SHOULD EXERCISE ITS DISCRETION TO GIVE PERMISSION TO SERVE PROCEEDINGS OUT OF THE JURISDICTION </vt:lpstr>
      <vt:lpstr>PARALLEL PROCEEDINGS</vt:lpstr>
      <vt:lpstr>WAYS TO SERVE ON AN IRISH DEFENDANT</vt:lpstr>
      <vt:lpstr>ENFORCEMENT OF IRISH JUDGMENTS IN ENGLAND</vt:lpstr>
      <vt:lpstr>NORTHERN IRELAND </vt:lpstr>
      <vt:lpstr>NORTHERN IRELAND </vt:lpstr>
      <vt:lpstr>GOING FORWARD</vt:lpstr>
      <vt:lpstr>CONTACT DETAILS</vt:lpstr>
      <vt:lpstr>PowerPoint Presentation</vt:lpstr>
    </vt:vector>
  </TitlesOfParts>
  <Company>DACB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 WEBINAR Jurisdiction service enforcement</dc:title>
  <dc:creator>Smith, Janice</dc:creator>
  <cp:lastModifiedBy>Coleman Clarissa</cp:lastModifiedBy>
  <cp:revision>34</cp:revision>
  <cp:lastPrinted>2021-10-13T15:43:34Z</cp:lastPrinted>
  <dcterms:created xsi:type="dcterms:W3CDTF">2021-10-13T10:41:03Z</dcterms:created>
  <dcterms:modified xsi:type="dcterms:W3CDTF">2021-10-14T14:39:08Z</dcterms:modified>
</cp:coreProperties>
</file>